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wav" ContentType="audio/wav"/>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 id="2147483690" r:id="rId5"/>
    <p:sldMasterId id="2147483702" r:id="rId6"/>
  </p:sldMasterIdLst>
  <p:notesMasterIdLst>
    <p:notesMasterId r:id="rId22"/>
  </p:notesMasterIdLst>
  <p:handoutMasterIdLst>
    <p:handoutMasterId r:id="rId23"/>
  </p:handoutMasterIdLst>
  <p:sldIdLst>
    <p:sldId id="539" r:id="rId7"/>
    <p:sldId id="540" r:id="rId8"/>
    <p:sldId id="541" r:id="rId9"/>
    <p:sldId id="542" r:id="rId10"/>
    <p:sldId id="543" r:id="rId11"/>
    <p:sldId id="544" r:id="rId12"/>
    <p:sldId id="549" r:id="rId13"/>
    <p:sldId id="545" r:id="rId14"/>
    <p:sldId id="546" r:id="rId15"/>
    <p:sldId id="547" r:id="rId16"/>
    <p:sldId id="550" r:id="rId17"/>
    <p:sldId id="551" r:id="rId18"/>
    <p:sldId id="553" r:id="rId19"/>
    <p:sldId id="554" r:id="rId20"/>
    <p:sldId id="555" r:id="rId21"/>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7">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353" autoAdjust="0"/>
  </p:normalViewPr>
  <p:slideViewPr>
    <p:cSldViewPr>
      <p:cViewPr varScale="1">
        <p:scale>
          <a:sx n="79" d="100"/>
          <a:sy n="79" d="100"/>
        </p:scale>
        <p:origin x="101" y="134"/>
      </p:cViewPr>
      <p:guideLst>
        <p:guide orient="horz" pos="2175"/>
        <p:guide pos="3817"/>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2022/4/3</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18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1" y="2"/>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30"/>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2"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59"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40"/>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70"/>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4" y="4406902"/>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400165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30"/>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64825664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5"/>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3448621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5"/>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613597600"/>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5"/>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5"/>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8911760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4296701"/>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127920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18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1" y="2"/>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40" y="21431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7" y="214315"/>
            <a:ext cx="131318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220717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55"/>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76840585"/>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484129118"/>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5"/>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7039039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3"/>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43"/>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70101933"/>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768016220"/>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19755993"/>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830431304"/>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5" y="1600201"/>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13103916"/>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3"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3"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5722763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29332665"/>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2469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5" y="273051"/>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1"/>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37365633"/>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150719055"/>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88264787"/>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0706229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1"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4"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6"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1"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6"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89"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6"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1"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6"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6"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6" y="903290"/>
            <a:ext cx="4943474"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1"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18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1" y="2"/>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7.gi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 Target="../slides/slid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audio" Target="../media/audio1.wav"/></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7.gif"/><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 Target="../slides/slide2.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2"/>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2022/4/3</a:t>
            </a:fld>
            <a:endParaRPr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714"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2022/4/3</a:t>
            </a:fld>
            <a:endParaRPr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28"/>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28"/>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2"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85" y="6432552"/>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3"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3"/>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 y="3"/>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6"/>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36" y="765176"/>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18"/>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18"/>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2055"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69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6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321060318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1"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1" y="981076"/>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1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1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3079"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693"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62"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138314488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8.png"/><Relationship Id="rId2" Type="http://schemas.openxmlformats.org/officeDocument/2006/relationships/slideLayout" Target="../slideLayouts/slideLayout11.xml"/><Relationship Id="rId1" Type="http://schemas.openxmlformats.org/officeDocument/2006/relationships/vmlDrawing" Target="../drawings/vmlDrawing2.vml"/><Relationship Id="rId6" Type="http://schemas.openxmlformats.org/officeDocument/2006/relationships/image" Target="../media/image310.png"/><Relationship Id="rId4" Type="http://schemas.openxmlformats.org/officeDocument/2006/relationships/image" Target="../media/image11.wmf"/></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emf"/><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3.png"/><Relationship Id="rId7" Type="http://schemas.openxmlformats.org/officeDocument/2006/relationships/image" Target="../media/image12.wmf"/><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1.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51" y="2133603"/>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689" y="3552828"/>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4" y="4797428"/>
            <a:ext cx="25187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9" y="1538876"/>
            <a:ext cx="3468722"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3431704" y="1909283"/>
            <a:ext cx="6984775" cy="1015663"/>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任务</a:t>
            </a:r>
            <a:r>
              <a:rPr kumimoji="0" lang="en-US" altLang="zh-CN" sz="4000" b="1" i="0" u="none" strike="noStrike" kern="0" cap="none" spc="300" normalizeH="0" baseline="0" noProof="0" dirty="0">
                <a:ln>
                  <a:noFill/>
                </a:ln>
                <a:solidFill>
                  <a:sysClr val="window" lastClr="FFFFFF"/>
                </a:solidFill>
                <a:effectLst/>
                <a:uLnTx/>
                <a:uFillTx/>
                <a:latin typeface="微软雅黑"/>
                <a:ea typeface="微软雅黑"/>
                <a:cs typeface="Arial" charset="0"/>
              </a:rPr>
              <a:t>3   </a:t>
            </a: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组织</a:t>
            </a:r>
            <a:r>
              <a:rPr lang="zh-CN" altLang="en-US" sz="4000" kern="0" spc="300" noProof="0" dirty="0">
                <a:solidFill>
                  <a:sysClr val="window" lastClr="FFFFFF"/>
                </a:solidFill>
                <a:latin typeface="微软雅黑"/>
                <a:ea typeface="微软雅黑"/>
                <a:cs typeface="Arial" charset="0"/>
              </a:rPr>
              <a:t>存货决策</a:t>
            </a:r>
            <a:endPar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endParaRPr>
          </a:p>
        </p:txBody>
      </p:sp>
    </p:spTree>
    <p:extLst>
      <p:ext uri="{BB962C8B-B14F-4D97-AF65-F5344CB8AC3E}">
        <p14:creationId xmlns:p14="http://schemas.microsoft.com/office/powerpoint/2010/main" val="31713313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ChangeArrowheads="1"/>
          </p:cNvSpPr>
          <p:nvPr/>
        </p:nvSpPr>
        <p:spPr bwMode="auto">
          <a:xfrm>
            <a:off x="0" y="-184666"/>
            <a:ext cx="184731" cy="36933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zh-CN" altLang="en-US"/>
          </a:p>
        </p:txBody>
      </p:sp>
      <p:graphicFrame>
        <p:nvGraphicFramePr>
          <p:cNvPr id="2" name="对象 1"/>
          <p:cNvGraphicFramePr>
            <a:graphicFrameLocks noChangeAspect="1"/>
          </p:cNvGraphicFramePr>
          <p:nvPr>
            <p:extLst>
              <p:ext uri="{D42A27DB-BD31-4B8C-83A1-F6EECF244321}">
                <p14:modId xmlns:p14="http://schemas.microsoft.com/office/powerpoint/2010/main" val="2575996628"/>
              </p:ext>
            </p:extLst>
          </p:nvPr>
        </p:nvGraphicFramePr>
        <p:xfrm>
          <a:off x="1631503" y="2924943"/>
          <a:ext cx="2414739" cy="1165447"/>
        </p:xfrm>
        <a:graphic>
          <a:graphicData uri="http://schemas.openxmlformats.org/presentationml/2006/ole">
            <mc:AlternateContent xmlns:mc="http://schemas.openxmlformats.org/markup-compatibility/2006">
              <mc:Choice xmlns:v="urn:schemas-microsoft-com:vml" Requires="v">
                <p:oleObj spid="_x0000_s7175" r:id="rId3" imgW="812447" imgH="482391" progId="Equation.DSMT4">
                  <p:embed/>
                </p:oleObj>
              </mc:Choice>
              <mc:Fallback>
                <p:oleObj r:id="rId3" imgW="812447" imgH="482391"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1503" y="2924943"/>
                        <a:ext cx="2414739" cy="1165447"/>
                      </a:xfrm>
                      <a:prstGeom prst="rect">
                        <a:avLst/>
                      </a:prstGeom>
                      <a:noFill/>
                      <a:ln>
                        <a:noFill/>
                      </a:ln>
                    </p:spPr>
                  </p:pic>
                </p:oleObj>
              </mc:Fallback>
            </mc:AlternateContent>
          </a:graphicData>
        </a:graphic>
      </p:graphicFrame>
      <mc:AlternateContent xmlns:mc="http://schemas.openxmlformats.org/markup-compatibility/2006" xmlns:a14="http://schemas.microsoft.com/office/drawing/2010/main">
        <mc:Choice Requires="a14">
          <p:sp>
            <p:nvSpPr>
              <p:cNvPr id="4" name="TextBox 3"/>
              <p:cNvSpPr txBox="1"/>
              <p:nvPr/>
            </p:nvSpPr>
            <p:spPr>
              <a:xfrm>
                <a:off x="4838831" y="2852936"/>
                <a:ext cx="2585964" cy="11835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ad>
                        <m:radPr>
                          <m:ctrlPr>
                            <a:rPr lang="zh-CN" altLang="en-US" sz="2400" i="1" smtClean="0">
                              <a:latin typeface="Cambria Math" panose="02040503050406030204" pitchFamily="18" charset="0"/>
                            </a:rPr>
                          </m:ctrlPr>
                        </m:radPr>
                        <m:deg>
                          <m:r>
                            <a:rPr lang="en-US" altLang="zh-CN" sz="2400" i="1" smtClean="0">
                              <a:latin typeface="Cambria Math"/>
                            </a:rPr>
                            <m:t>2</m:t>
                          </m:r>
                        </m:deg>
                        <m:e>
                          <m:f>
                            <m:fPr>
                              <m:ctrlPr>
                                <a:rPr lang="en-US" altLang="zh-CN" sz="2400" i="1" smtClean="0">
                                  <a:latin typeface="Cambria Math" panose="02040503050406030204" pitchFamily="18" charset="0"/>
                                </a:rPr>
                              </m:ctrlPr>
                            </m:fPr>
                            <m:num>
                              <m:r>
                                <a:rPr lang="en-US" altLang="zh-CN" sz="2400" b="1" i="1" smtClean="0">
                                  <a:latin typeface="Cambria Math"/>
                                </a:rPr>
                                <m:t>𝟐</m:t>
                              </m:r>
                              <m:r>
                                <a:rPr lang="zh-CN" altLang="en-US" sz="2400" b="1" i="1" smtClean="0">
                                  <a:latin typeface="Cambria Math"/>
                                </a:rPr>
                                <m:t>∗</m:t>
                              </m:r>
                              <m:r>
                                <a:rPr lang="en-US" altLang="zh-CN" sz="2400" b="1" i="1" smtClean="0">
                                  <a:latin typeface="Cambria Math"/>
                                </a:rPr>
                                <m:t>𝟏𝟖𝟎𝟎</m:t>
                              </m:r>
                              <m:r>
                                <a:rPr lang="zh-CN" altLang="en-US" sz="2400" b="1" i="1" smtClean="0">
                                  <a:latin typeface="Cambria Math"/>
                                </a:rPr>
                                <m:t>∗</m:t>
                              </m:r>
                              <m:r>
                                <a:rPr lang="en-US" altLang="zh-CN" sz="2400" b="1" i="1" smtClean="0">
                                  <a:latin typeface="Cambria Math"/>
                                </a:rPr>
                                <m:t>𝟒𝟎𝟎</m:t>
                              </m:r>
                            </m:num>
                            <m:den>
                              <m:r>
                                <a:rPr lang="en-US" altLang="zh-CN" sz="2400" b="1" i="1" smtClean="0">
                                  <a:latin typeface="Cambria Math"/>
                                </a:rPr>
                                <m:t>𝟒</m:t>
                              </m:r>
                            </m:den>
                          </m:f>
                        </m:e>
                      </m:rad>
                    </m:oMath>
                  </m:oMathPara>
                </a14:m>
                <a:endParaRPr lang="zh-CN" alt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4838831" y="2852936"/>
                <a:ext cx="2585964" cy="1183529"/>
              </a:xfrm>
              <a:prstGeom prst="rect">
                <a:avLst/>
              </a:prstGeom>
              <a:blipFill rotWithShape="1">
                <a:blip r:embed="rId6"/>
                <a:stretch>
                  <a:fillRect/>
                </a:stretch>
              </a:blipFill>
            </p:spPr>
            <p:txBody>
              <a:bodyPr/>
              <a:lstStyle/>
              <a:p>
                <a:r>
                  <a:rPr lang="zh-CN" altLang="en-US">
                    <a:noFill/>
                  </a:rPr>
                  <a:t> </a:t>
                </a:r>
              </a:p>
            </p:txBody>
          </p:sp>
        </mc:Fallback>
      </mc:AlternateContent>
      <p:sp>
        <p:nvSpPr>
          <p:cNvPr id="5" name="TextBox 4"/>
          <p:cNvSpPr txBox="1"/>
          <p:nvPr/>
        </p:nvSpPr>
        <p:spPr>
          <a:xfrm>
            <a:off x="4367308" y="3284984"/>
            <a:ext cx="792588" cy="461665"/>
          </a:xfrm>
          <a:prstGeom prst="rect">
            <a:avLst/>
          </a:prstGeom>
          <a:noFill/>
        </p:spPr>
        <p:txBody>
          <a:bodyPr wrap="square" rtlCol="0">
            <a:spAutoFit/>
          </a:bodyPr>
          <a:lstStyle/>
          <a:p>
            <a:r>
              <a:rPr lang="en-US" altLang="zh-CN" sz="2400" dirty="0"/>
              <a:t>=</a:t>
            </a:r>
            <a:endParaRPr lang="zh-CN" altLang="en-US" sz="2400" dirty="0"/>
          </a:p>
        </p:txBody>
      </p:sp>
      <p:sp>
        <p:nvSpPr>
          <p:cNvPr id="21" name="TextBox 20"/>
          <p:cNvSpPr txBox="1"/>
          <p:nvPr/>
        </p:nvSpPr>
        <p:spPr>
          <a:xfrm>
            <a:off x="7824192" y="3284984"/>
            <a:ext cx="2448272" cy="461665"/>
          </a:xfrm>
          <a:prstGeom prst="rect">
            <a:avLst/>
          </a:prstGeom>
          <a:noFill/>
        </p:spPr>
        <p:txBody>
          <a:bodyPr wrap="square" rtlCol="0">
            <a:spAutoFit/>
          </a:bodyPr>
          <a:lstStyle/>
          <a:p>
            <a:r>
              <a:rPr lang="en-US" altLang="zh-CN" sz="2400" dirty="0"/>
              <a:t>=</a:t>
            </a:r>
            <a:r>
              <a:rPr lang="en-US" altLang="zh-CN" sz="2400" dirty="0">
                <a:latin typeface="黑体" pitchFamily="2" charset="-122"/>
                <a:ea typeface="黑体" pitchFamily="2" charset="-122"/>
              </a:rPr>
              <a:t>  600 </a:t>
            </a:r>
            <a:r>
              <a:rPr lang="zh-CN" altLang="en-US" sz="2400" dirty="0">
                <a:latin typeface="黑体" pitchFamily="2" charset="-122"/>
                <a:ea typeface="黑体" pitchFamily="2" charset="-122"/>
              </a:rPr>
              <a:t>千克</a:t>
            </a:r>
            <a:r>
              <a:rPr lang="en-US" altLang="zh-CN" sz="2400" dirty="0">
                <a:latin typeface="黑体" pitchFamily="2" charset="-122"/>
                <a:ea typeface="黑体" pitchFamily="2" charset="-122"/>
              </a:rPr>
              <a:t>/</a:t>
            </a:r>
            <a:r>
              <a:rPr lang="zh-CN" altLang="en-US" sz="2400" dirty="0">
                <a:latin typeface="黑体" pitchFamily="2" charset="-122"/>
                <a:ea typeface="黑体" pitchFamily="2" charset="-122"/>
              </a:rPr>
              <a:t>次</a:t>
            </a:r>
          </a:p>
        </p:txBody>
      </p:sp>
      <p:grpSp>
        <p:nvGrpSpPr>
          <p:cNvPr id="14" name="组合 13"/>
          <p:cNvGrpSpPr/>
          <p:nvPr/>
        </p:nvGrpSpPr>
        <p:grpSpPr>
          <a:xfrm>
            <a:off x="191344" y="44624"/>
            <a:ext cx="5135514" cy="619044"/>
            <a:chOff x="1271464" y="2386619"/>
            <a:chExt cx="4392488" cy="619044"/>
          </a:xfrm>
        </p:grpSpPr>
        <p:sp>
          <p:nvSpPr>
            <p:cNvPr id="15"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4" name="TextBox 23"/>
            <p:cNvSpPr txBox="1"/>
            <p:nvPr/>
          </p:nvSpPr>
          <p:spPr>
            <a:xfrm>
              <a:off x="1271464" y="2386619"/>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步骤一设计最佳订货批量</a:t>
              </a:r>
            </a:p>
          </p:txBody>
        </p:sp>
      </p:grpSp>
      <p:grpSp>
        <p:nvGrpSpPr>
          <p:cNvPr id="25" name="组合 24"/>
          <p:cNvGrpSpPr>
            <a:grpSpLocks/>
          </p:cNvGrpSpPr>
          <p:nvPr/>
        </p:nvGrpSpPr>
        <p:grpSpPr bwMode="auto">
          <a:xfrm>
            <a:off x="703563" y="836712"/>
            <a:ext cx="3448222" cy="822325"/>
            <a:chOff x="11113" y="950913"/>
            <a:chExt cx="5445943" cy="822325"/>
          </a:xfrm>
        </p:grpSpPr>
        <p:pic>
          <p:nvPicPr>
            <p:cNvPr id="26" name="TextBox 17"/>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 Box 4"/>
            <p:cNvSpPr txBox="1">
              <a:spLocks noChangeArrowheads="1"/>
            </p:cNvSpPr>
            <p:nvPr/>
          </p:nvSpPr>
          <p:spPr bwMode="auto">
            <a:xfrm>
              <a:off x="240207" y="1124752"/>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en-US" altLang="zh-CN" sz="2600" dirty="0">
                  <a:solidFill>
                    <a:srgbClr val="000000"/>
                  </a:solidFill>
                  <a:latin typeface="+mn-ea"/>
                  <a:ea typeface="+mn-ea"/>
                </a:rPr>
                <a:t>1.</a:t>
              </a:r>
              <a:r>
                <a:rPr lang="zh-CN" altLang="en-US" sz="2600" dirty="0">
                  <a:solidFill>
                    <a:srgbClr val="000000"/>
                  </a:solidFill>
                  <a:latin typeface="+mn-ea"/>
                  <a:ea typeface="+mn-ea"/>
                </a:rPr>
                <a:t>确定经济批量</a:t>
              </a:r>
            </a:p>
          </p:txBody>
        </p:sp>
      </p:grpSp>
    </p:spTree>
    <p:extLst>
      <p:ext uri="{BB962C8B-B14F-4D97-AF65-F5344CB8AC3E}">
        <p14:creationId xmlns:p14="http://schemas.microsoft.com/office/powerpoint/2010/main" val="1857037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6" name="Rectangle 4"/>
          <p:cNvSpPr>
            <a:spLocks noChangeArrowheads="1"/>
          </p:cNvSpPr>
          <p:nvPr/>
        </p:nvSpPr>
        <p:spPr bwMode="auto">
          <a:xfrm>
            <a:off x="0" y="-184666"/>
            <a:ext cx="184731" cy="36933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zh-CN" altLang="en-US"/>
          </a:p>
        </p:txBody>
      </p:sp>
      <p:grpSp>
        <p:nvGrpSpPr>
          <p:cNvPr id="9" name="组合 8"/>
          <p:cNvGrpSpPr>
            <a:grpSpLocks/>
          </p:cNvGrpSpPr>
          <p:nvPr/>
        </p:nvGrpSpPr>
        <p:grpSpPr bwMode="auto">
          <a:xfrm>
            <a:off x="703563" y="836712"/>
            <a:ext cx="3448222" cy="822325"/>
            <a:chOff x="11113" y="950913"/>
            <a:chExt cx="5445943" cy="822325"/>
          </a:xfrm>
        </p:grpSpPr>
        <p:pic>
          <p:nvPicPr>
            <p:cNvPr id="10"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7" y="1124752"/>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en-US" altLang="zh-CN" sz="2600" dirty="0">
                  <a:solidFill>
                    <a:srgbClr val="000000"/>
                  </a:solidFill>
                  <a:latin typeface="+mn-ea"/>
                  <a:ea typeface="+mn-ea"/>
                </a:rPr>
                <a:t>2.</a:t>
              </a:r>
              <a:r>
                <a:rPr lang="zh-CN" altLang="en-US" sz="2600" dirty="0">
                  <a:solidFill>
                    <a:srgbClr val="000000"/>
                  </a:solidFill>
                  <a:latin typeface="+mn-ea"/>
                  <a:ea typeface="+mn-ea"/>
                </a:rPr>
                <a:t>确定经济订货点</a:t>
              </a:r>
            </a:p>
          </p:txBody>
        </p:sp>
      </p:grpSp>
      <p:grpSp>
        <p:nvGrpSpPr>
          <p:cNvPr id="11" name="组合 10"/>
          <p:cNvGrpSpPr/>
          <p:nvPr/>
        </p:nvGrpSpPr>
        <p:grpSpPr>
          <a:xfrm>
            <a:off x="191344" y="44624"/>
            <a:ext cx="5135514" cy="619044"/>
            <a:chOff x="1271464" y="2386619"/>
            <a:chExt cx="4392488" cy="619044"/>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7" name="TextBox 16"/>
            <p:cNvSpPr txBox="1"/>
            <p:nvPr/>
          </p:nvSpPr>
          <p:spPr>
            <a:xfrm>
              <a:off x="1271464" y="2386619"/>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步骤一设计最佳订货批量</a:t>
              </a:r>
            </a:p>
          </p:txBody>
        </p:sp>
      </p:grpSp>
      <p:grpSp>
        <p:nvGrpSpPr>
          <p:cNvPr id="18" name="组合 13"/>
          <p:cNvGrpSpPr>
            <a:grpSpLocks/>
          </p:cNvGrpSpPr>
          <p:nvPr/>
        </p:nvGrpSpPr>
        <p:grpSpPr bwMode="auto">
          <a:xfrm>
            <a:off x="1260232" y="2305838"/>
            <a:ext cx="5539153" cy="3139386"/>
            <a:chOff x="380968" y="2617111"/>
            <a:chExt cx="4500594" cy="3669409"/>
          </a:xfrm>
        </p:grpSpPr>
        <p:sp>
          <p:nvSpPr>
            <p:cNvPr id="19" name="矩形 18"/>
            <p:cNvSpPr/>
            <p:nvPr/>
          </p:nvSpPr>
          <p:spPr>
            <a:xfrm>
              <a:off x="380968" y="2643182"/>
              <a:ext cx="4500594" cy="3643338"/>
            </a:xfrm>
            <a:prstGeom prst="rect">
              <a:avLst/>
            </a:prstGeom>
            <a:solidFill>
              <a:schemeClr val="bg1">
                <a:lumMod val="8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mn-ea"/>
              </a:endParaRPr>
            </a:p>
          </p:txBody>
        </p:sp>
        <p:sp>
          <p:nvSpPr>
            <p:cNvPr id="20" name="TextBox 11"/>
            <p:cNvSpPr txBox="1">
              <a:spLocks noChangeArrowheads="1"/>
            </p:cNvSpPr>
            <p:nvPr/>
          </p:nvSpPr>
          <p:spPr bwMode="auto">
            <a:xfrm>
              <a:off x="398210" y="2617111"/>
              <a:ext cx="4429156" cy="3599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lnSpc>
                  <a:spcPct val="150000"/>
                </a:lnSpc>
                <a:buFont typeface="Wingdings" pitchFamily="2" charset="2"/>
                <a:buNone/>
              </a:pPr>
              <a:r>
                <a:rPr lang="zh-CN" altLang="en-US" sz="2200" dirty="0">
                  <a:latin typeface="+mn-ea"/>
                  <a:ea typeface="+mn-ea"/>
                </a:rPr>
                <a:t>　　当存货下降到某一点时，补充活动必须着手进行，否则就要脱货，这个点称为订货点。</a:t>
              </a:r>
            </a:p>
            <a:p>
              <a:pPr eaLnBrk="1" hangingPunct="1">
                <a:lnSpc>
                  <a:spcPct val="150000"/>
                </a:lnSpc>
                <a:buFont typeface="Wingdings" pitchFamily="2" charset="2"/>
                <a:buNone/>
              </a:pPr>
              <a:r>
                <a:rPr lang="zh-CN" altLang="en-US" sz="2200" dirty="0">
                  <a:latin typeface="+mn-ea"/>
                  <a:ea typeface="+mn-ea"/>
                </a:rPr>
                <a:t>　　影响订货点的主要因素除了上述的经济订货量之外，还有“正常消耗量”、“提前期”、“安全储备量”等。</a:t>
              </a:r>
            </a:p>
          </p:txBody>
        </p:sp>
      </p:grpSp>
      <p:pic>
        <p:nvPicPr>
          <p:cNvPr id="21" name="Picture 5" descr="C:\Users\Administrator\Desktop\54653291201001241550023010669981124_01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42385" y="2328142"/>
            <a:ext cx="234461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3443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900" decel="100000" fill="hold"/>
                                        <p:tgtEl>
                                          <p:spTgt spid="1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additive="base">
                                        <p:cTn id="14" dur="500" fill="hold"/>
                                        <p:tgtEl>
                                          <p:spTgt spid="21"/>
                                        </p:tgtEl>
                                        <p:attrNameLst>
                                          <p:attrName>ppt_x</p:attrName>
                                        </p:attrNameLst>
                                      </p:cBhvr>
                                      <p:tavLst>
                                        <p:tav tm="0">
                                          <p:val>
                                            <p:strVal val="#ppt_x"/>
                                          </p:val>
                                        </p:tav>
                                        <p:tav tm="100000">
                                          <p:val>
                                            <p:strVal val="#ppt_x"/>
                                          </p:val>
                                        </p:tav>
                                      </p:tavLst>
                                    </p:anim>
                                    <p:anim calcmode="lin" valueType="num">
                                      <p:cBhvr additive="base">
                                        <p:cTn id="1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ChangeArrowheads="1"/>
          </p:cNvSpPr>
          <p:nvPr/>
        </p:nvSpPr>
        <p:spPr bwMode="auto">
          <a:xfrm>
            <a:off x="0" y="-184666"/>
            <a:ext cx="184731" cy="36933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zh-CN" altLang="en-US"/>
          </a:p>
        </p:txBody>
      </p:sp>
      <p:grpSp>
        <p:nvGrpSpPr>
          <p:cNvPr id="4" name="组合 67"/>
          <p:cNvGrpSpPr>
            <a:grpSpLocks/>
          </p:cNvGrpSpPr>
          <p:nvPr/>
        </p:nvGrpSpPr>
        <p:grpSpPr bwMode="auto">
          <a:xfrm>
            <a:off x="964031" y="2274089"/>
            <a:ext cx="10298892" cy="3821112"/>
            <a:chOff x="139702" y="2500306"/>
            <a:chExt cx="9456768" cy="3820589"/>
          </a:xfrm>
        </p:grpSpPr>
        <p:sp>
          <p:nvSpPr>
            <p:cNvPr id="34825" name="AutoShape 2"/>
            <p:cNvSpPr>
              <a:spLocks noChangeArrowheads="1"/>
            </p:cNvSpPr>
            <p:nvPr/>
          </p:nvSpPr>
          <p:spPr bwMode="gray">
            <a:xfrm>
              <a:off x="139702" y="2500306"/>
              <a:ext cx="9456768" cy="3820589"/>
            </a:xfrm>
            <a:prstGeom prst="roundRect">
              <a:avLst>
                <a:gd name="adj" fmla="val 2014"/>
              </a:avLst>
            </a:prstGeom>
            <a:gradFill rotWithShape="1">
              <a:gsLst>
                <a:gs pos="0">
                  <a:srgbClr val="B4C9D6"/>
                </a:gs>
                <a:gs pos="100000">
                  <a:srgbClr val="D2DEE6"/>
                </a:gs>
              </a:gsLst>
              <a:lin ang="5400000" scaled="1"/>
            </a:gradFill>
            <a:ln w="9525">
              <a:round/>
              <a:headEnd/>
              <a:tailEnd/>
            </a:ln>
            <a:scene3d>
              <a:camera prst="legacyPerspectiveBottom"/>
              <a:lightRig rig="legacyFlat3" dir="r"/>
            </a:scene3d>
            <a:sp3d extrusionH="430200" prstMaterial="legacyMatte">
              <a:bevelT w="13500" h="13500" prst="angle"/>
              <a:bevelB w="13500" h="13500" prst="angle"/>
              <a:extrusionClr>
                <a:srgbClr val="1C1C1C"/>
              </a:extrusionClr>
            </a:sp3d>
          </p:spPr>
          <p:txBody>
            <a:bodyPr wrap="none" anchor="ctr">
              <a:flatTx/>
            </a:bodyPr>
            <a:lstStyle/>
            <a:p>
              <a:pPr algn="ctr"/>
              <a:endParaRPr lang="zh-CN" altLang="zh-CN">
                <a:latin typeface="+mn-ea"/>
                <a:ea typeface="+mn-ea"/>
              </a:endParaRPr>
            </a:p>
          </p:txBody>
        </p:sp>
        <p:sp>
          <p:nvSpPr>
            <p:cNvPr id="34826" name="Rectangle 3" descr="Light horizontal"/>
            <p:cNvSpPr>
              <a:spLocks noChangeArrowheads="1"/>
            </p:cNvSpPr>
            <p:nvPr/>
          </p:nvSpPr>
          <p:spPr bwMode="gray">
            <a:xfrm>
              <a:off x="314614" y="2653522"/>
              <a:ext cx="9106942" cy="3381621"/>
            </a:xfrm>
            <a:prstGeom prst="rect">
              <a:avLst/>
            </a:prstGeom>
            <a:pattFill prst="ltHorz">
              <a:fgClr>
                <a:srgbClr val="EAEAEA"/>
              </a:fgClr>
              <a:bgClr>
                <a:srgbClr val="F8F8F8"/>
              </a:bgClr>
            </a:pattFill>
            <a:ln>
              <a:noFill/>
            </a:ln>
            <a:effectLst>
              <a:prstShdw prst="shdw17" dist="17961" dir="13500000">
                <a:srgbClr val="8C8C8C"/>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zh-CN">
                <a:latin typeface="+mn-ea"/>
                <a:ea typeface="+mn-ea"/>
              </a:endParaRPr>
            </a:p>
          </p:txBody>
        </p:sp>
        <p:sp>
          <p:nvSpPr>
            <p:cNvPr id="22" name="Oval 21"/>
            <p:cNvSpPr>
              <a:spLocks noChangeArrowheads="1"/>
            </p:cNvSpPr>
            <p:nvPr/>
          </p:nvSpPr>
          <p:spPr bwMode="gray">
            <a:xfrm>
              <a:off x="539753" y="2708240"/>
              <a:ext cx="3302010" cy="3280914"/>
            </a:xfrm>
            <a:prstGeom prst="ellipse">
              <a:avLst/>
            </a:prstGeom>
            <a:gradFill rotWithShape="1">
              <a:gsLst>
                <a:gs pos="0">
                  <a:schemeClr val="bg1">
                    <a:gamma/>
                    <a:shade val="0"/>
                    <a:invGamma/>
                    <a:alpha val="27000"/>
                  </a:schemeClr>
                </a:gs>
                <a:gs pos="50000">
                  <a:schemeClr val="bg1">
                    <a:alpha val="0"/>
                  </a:schemeClr>
                </a:gs>
                <a:gs pos="100000">
                  <a:schemeClr val="bg1">
                    <a:gamma/>
                    <a:shade val="0"/>
                    <a:invGamma/>
                    <a:alpha val="27000"/>
                  </a:schemeClr>
                </a:gs>
              </a:gsLst>
              <a:lin ang="2700000" scaled="1"/>
            </a:gradFill>
            <a:ln w="9525">
              <a:noFill/>
              <a:round/>
              <a:headEnd/>
              <a:tailEnd/>
            </a:ln>
            <a:effectLst/>
          </p:spPr>
          <p:txBody>
            <a:bodyPr wrap="none" anchor="ctr"/>
            <a:lstStyle/>
            <a:p>
              <a:pPr>
                <a:defRPr/>
              </a:pPr>
              <a:endParaRPr lang="zh-CN" altLang="en-US">
                <a:latin typeface="+mn-ea"/>
                <a:ea typeface="+mn-ea"/>
              </a:endParaRPr>
            </a:p>
          </p:txBody>
        </p:sp>
        <p:pic>
          <p:nvPicPr>
            <p:cNvPr id="34828" name="Picture 22" descr="a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95293" y="2741058"/>
              <a:ext cx="3313112" cy="330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9" name="Arc 23"/>
            <p:cNvSpPr>
              <a:spLocks/>
            </p:cNvSpPr>
            <p:nvPr/>
          </p:nvSpPr>
          <p:spPr bwMode="ltGray">
            <a:xfrm>
              <a:off x="2151055" y="2741058"/>
              <a:ext cx="1189038" cy="1651000"/>
            </a:xfrm>
            <a:custGeom>
              <a:avLst/>
              <a:gdLst>
                <a:gd name="T0" fmla="*/ 0 w 15580"/>
                <a:gd name="T1" fmla="*/ 11695 h 21600"/>
                <a:gd name="T2" fmla="*/ 90745289 w 15580"/>
                <a:gd name="T3" fmla="*/ 36870954 h 21600"/>
                <a:gd name="T4" fmla="*/ 1875444 w 15580"/>
                <a:gd name="T5" fmla="*/ 126194483 h 21600"/>
                <a:gd name="T6" fmla="*/ 0 60000 65536"/>
                <a:gd name="T7" fmla="*/ 0 60000 65536"/>
                <a:gd name="T8" fmla="*/ 0 60000 65536"/>
                <a:gd name="T9" fmla="*/ 0 w 15580"/>
                <a:gd name="T10" fmla="*/ 0 h 21600"/>
                <a:gd name="T11" fmla="*/ 15580 w 15580"/>
                <a:gd name="T12" fmla="*/ 21600 h 21600"/>
              </a:gdLst>
              <a:ahLst/>
              <a:cxnLst>
                <a:cxn ang="T6">
                  <a:pos x="T0" y="T1"/>
                </a:cxn>
                <a:cxn ang="T7">
                  <a:pos x="T2" y="T3"/>
                </a:cxn>
                <a:cxn ang="T8">
                  <a:pos x="T4" y="T5"/>
                </a:cxn>
              </a:cxnLst>
              <a:rect l="T9" t="T10" r="T11" b="T12"/>
              <a:pathLst>
                <a:path w="15580" h="21600" fill="none" extrusionOk="0">
                  <a:moveTo>
                    <a:pt x="0" y="2"/>
                  </a:moveTo>
                  <a:cubicBezTo>
                    <a:pt x="107" y="0"/>
                    <a:pt x="214" y="-1"/>
                    <a:pt x="322" y="0"/>
                  </a:cubicBezTo>
                  <a:cubicBezTo>
                    <a:pt x="6043" y="0"/>
                    <a:pt x="11530" y="2269"/>
                    <a:pt x="15579" y="6311"/>
                  </a:cubicBezTo>
                </a:path>
                <a:path w="15580" h="21600" stroke="0" extrusionOk="0">
                  <a:moveTo>
                    <a:pt x="0" y="2"/>
                  </a:moveTo>
                  <a:cubicBezTo>
                    <a:pt x="107" y="0"/>
                    <a:pt x="214" y="-1"/>
                    <a:pt x="322" y="0"/>
                  </a:cubicBezTo>
                  <a:cubicBezTo>
                    <a:pt x="6043" y="0"/>
                    <a:pt x="11530" y="2269"/>
                    <a:pt x="15579" y="6311"/>
                  </a:cubicBezTo>
                  <a:lnTo>
                    <a:pt x="322" y="21600"/>
                  </a:lnTo>
                  <a:close/>
                </a:path>
              </a:pathLst>
            </a:custGeom>
            <a:solidFill>
              <a:schemeClr val="accent2">
                <a:alpha val="50195"/>
              </a:schemeClr>
            </a:solidFill>
            <a:ln w="9525">
              <a:solidFill>
                <a:schemeClr val="accent2"/>
              </a:solidFill>
              <a:round/>
              <a:headEnd/>
              <a:tailEnd/>
            </a:ln>
          </p:spPr>
          <p:txBody>
            <a:bodyPr wrap="none" anchor="ctr"/>
            <a:lstStyle/>
            <a:p>
              <a:endParaRPr lang="zh-CN" altLang="en-US">
                <a:latin typeface="+mn-ea"/>
                <a:ea typeface="+mn-ea"/>
              </a:endParaRPr>
            </a:p>
          </p:txBody>
        </p:sp>
        <p:sp>
          <p:nvSpPr>
            <p:cNvPr id="34830" name="Arc 24"/>
            <p:cNvSpPr>
              <a:spLocks/>
            </p:cNvSpPr>
            <p:nvPr/>
          </p:nvSpPr>
          <p:spPr bwMode="gray">
            <a:xfrm rot="5400000">
              <a:off x="1913724" y="3403839"/>
              <a:ext cx="2127250" cy="1649412"/>
            </a:xfrm>
            <a:custGeom>
              <a:avLst/>
              <a:gdLst>
                <a:gd name="T0" fmla="*/ 0 w 27823"/>
                <a:gd name="T1" fmla="*/ 38438626 h 21600"/>
                <a:gd name="T2" fmla="*/ 162642182 w 27823"/>
                <a:gd name="T3" fmla="*/ 22368090 h 21600"/>
                <a:gd name="T4" fmla="*/ 90811408 w 27823"/>
                <a:gd name="T5" fmla="*/ 125951842 h 21600"/>
                <a:gd name="T6" fmla="*/ 0 60000 65536"/>
                <a:gd name="T7" fmla="*/ 0 60000 65536"/>
                <a:gd name="T8" fmla="*/ 0 60000 65536"/>
                <a:gd name="T9" fmla="*/ 0 w 27823"/>
                <a:gd name="T10" fmla="*/ 0 h 21600"/>
                <a:gd name="T11" fmla="*/ 27823 w 27823"/>
                <a:gd name="T12" fmla="*/ 21600 h 21600"/>
              </a:gdLst>
              <a:ahLst/>
              <a:cxnLst>
                <a:cxn ang="T6">
                  <a:pos x="T0" y="T1"/>
                </a:cxn>
                <a:cxn ang="T7">
                  <a:pos x="T2" y="T3"/>
                </a:cxn>
                <a:cxn ang="T8">
                  <a:pos x="T4" y="T5"/>
                </a:cxn>
              </a:cxnLst>
              <a:rect l="T9" t="T10" r="T11" b="T12"/>
              <a:pathLst>
                <a:path w="27823" h="21600" fill="none" extrusionOk="0">
                  <a:moveTo>
                    <a:pt x="0" y="6592"/>
                  </a:moveTo>
                  <a:cubicBezTo>
                    <a:pt x="4070" y="2379"/>
                    <a:pt x="9677" y="-1"/>
                    <a:pt x="15535" y="0"/>
                  </a:cubicBezTo>
                  <a:cubicBezTo>
                    <a:pt x="19925" y="0"/>
                    <a:pt x="24212" y="1338"/>
                    <a:pt x="27823" y="3835"/>
                  </a:cubicBezTo>
                </a:path>
                <a:path w="27823" h="21600" stroke="0" extrusionOk="0">
                  <a:moveTo>
                    <a:pt x="0" y="6592"/>
                  </a:moveTo>
                  <a:cubicBezTo>
                    <a:pt x="4070" y="2379"/>
                    <a:pt x="9677" y="-1"/>
                    <a:pt x="15535" y="0"/>
                  </a:cubicBezTo>
                  <a:cubicBezTo>
                    <a:pt x="19925" y="0"/>
                    <a:pt x="24212" y="1338"/>
                    <a:pt x="27823" y="3835"/>
                  </a:cubicBezTo>
                  <a:lnTo>
                    <a:pt x="15535" y="21600"/>
                  </a:lnTo>
                  <a:close/>
                </a:path>
              </a:pathLst>
            </a:custGeom>
            <a:solidFill>
              <a:srgbClr val="993366">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latin typeface="+mn-ea"/>
                <a:ea typeface="+mn-ea"/>
              </a:endParaRPr>
            </a:p>
          </p:txBody>
        </p:sp>
        <p:sp>
          <p:nvSpPr>
            <p:cNvPr id="34831" name="Arc 25"/>
            <p:cNvSpPr>
              <a:spLocks/>
            </p:cNvSpPr>
            <p:nvPr/>
          </p:nvSpPr>
          <p:spPr bwMode="black">
            <a:xfrm rot="5400000" flipH="1" flipV="1">
              <a:off x="386549" y="2828945"/>
              <a:ext cx="3284538" cy="3057525"/>
            </a:xfrm>
            <a:custGeom>
              <a:avLst/>
              <a:gdLst>
                <a:gd name="T0" fmla="*/ 59792397 w 43197"/>
                <a:gd name="T1" fmla="*/ 233512901 h 40034"/>
                <a:gd name="T2" fmla="*/ 249743946 w 43197"/>
                <a:gd name="T3" fmla="*/ 123720921 h 40034"/>
                <a:gd name="T4" fmla="*/ 124880641 w 43197"/>
                <a:gd name="T5" fmla="*/ 125989891 h 40034"/>
                <a:gd name="T6" fmla="*/ 0 60000 65536"/>
                <a:gd name="T7" fmla="*/ 0 60000 65536"/>
                <a:gd name="T8" fmla="*/ 0 60000 65536"/>
                <a:gd name="T9" fmla="*/ 0 w 43197"/>
                <a:gd name="T10" fmla="*/ 0 h 40034"/>
                <a:gd name="T11" fmla="*/ 43197 w 43197"/>
                <a:gd name="T12" fmla="*/ 40034 h 40034"/>
              </a:gdLst>
              <a:ahLst/>
              <a:cxnLst>
                <a:cxn ang="T6">
                  <a:pos x="T0" y="T1"/>
                </a:cxn>
                <a:cxn ang="T7">
                  <a:pos x="T2" y="T3"/>
                </a:cxn>
                <a:cxn ang="T8">
                  <a:pos x="T4" y="T5"/>
                </a:cxn>
              </a:cxnLst>
              <a:rect l="T9" t="T10" r="T11" b="T12"/>
              <a:pathLst>
                <a:path w="43197" h="40034" fill="none" extrusionOk="0">
                  <a:moveTo>
                    <a:pt x="10341" y="40034"/>
                  </a:moveTo>
                  <a:cubicBezTo>
                    <a:pt x="3918" y="36111"/>
                    <a:pt x="0" y="29126"/>
                    <a:pt x="0" y="21600"/>
                  </a:cubicBezTo>
                  <a:cubicBezTo>
                    <a:pt x="0" y="9670"/>
                    <a:pt x="9670" y="0"/>
                    <a:pt x="21600" y="0"/>
                  </a:cubicBezTo>
                  <a:cubicBezTo>
                    <a:pt x="33377" y="-1"/>
                    <a:pt x="42984" y="9435"/>
                    <a:pt x="43196" y="21211"/>
                  </a:cubicBezTo>
                </a:path>
                <a:path w="43197" h="40034" stroke="0" extrusionOk="0">
                  <a:moveTo>
                    <a:pt x="10341" y="40034"/>
                  </a:moveTo>
                  <a:cubicBezTo>
                    <a:pt x="3918" y="36111"/>
                    <a:pt x="0" y="29126"/>
                    <a:pt x="0" y="21600"/>
                  </a:cubicBezTo>
                  <a:cubicBezTo>
                    <a:pt x="0" y="9670"/>
                    <a:pt x="9670" y="0"/>
                    <a:pt x="21600" y="0"/>
                  </a:cubicBezTo>
                  <a:cubicBezTo>
                    <a:pt x="33377" y="-1"/>
                    <a:pt x="42984" y="9435"/>
                    <a:pt x="43196" y="21211"/>
                  </a:cubicBezTo>
                  <a:lnTo>
                    <a:pt x="21600" y="21600"/>
                  </a:lnTo>
                  <a:close/>
                </a:path>
              </a:pathLst>
            </a:custGeom>
            <a:solidFill>
              <a:schemeClr val="folHlink">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latin typeface="+mn-ea"/>
                <a:ea typeface="+mn-ea"/>
              </a:endParaRPr>
            </a:p>
          </p:txBody>
        </p:sp>
        <p:sp>
          <p:nvSpPr>
            <p:cNvPr id="34832" name="Oval 32"/>
            <p:cNvSpPr>
              <a:spLocks noChangeArrowheads="1"/>
            </p:cNvSpPr>
            <p:nvPr/>
          </p:nvSpPr>
          <p:spPr bwMode="white">
            <a:xfrm>
              <a:off x="1628768" y="3803095"/>
              <a:ext cx="1123950" cy="11239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2200" b="1">
                  <a:latin typeface="+mn-ea"/>
                  <a:ea typeface="+mn-ea"/>
                </a:rPr>
                <a:t>价值</a:t>
              </a:r>
            </a:p>
          </p:txBody>
        </p:sp>
        <p:sp>
          <p:nvSpPr>
            <p:cNvPr id="34833" name="Text Box 33"/>
            <p:cNvSpPr txBox="1">
              <a:spLocks noChangeArrowheads="1"/>
            </p:cNvSpPr>
            <p:nvPr/>
          </p:nvSpPr>
          <p:spPr bwMode="white">
            <a:xfrm rot="14424826">
              <a:off x="697001" y="4580646"/>
              <a:ext cx="1214271" cy="63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spcBef>
                  <a:spcPct val="50000"/>
                </a:spcBef>
              </a:pPr>
              <a:r>
                <a:rPr lang="en-US" altLang="zh-CN" sz="1800">
                  <a:solidFill>
                    <a:srgbClr val="000000"/>
                  </a:solidFill>
                  <a:latin typeface="+mn-ea"/>
                  <a:ea typeface="+mn-ea"/>
                </a:rPr>
                <a:t>A</a:t>
              </a:r>
              <a:r>
                <a:rPr lang="zh-CN" altLang="en-US" sz="1800">
                  <a:solidFill>
                    <a:srgbClr val="000000"/>
                  </a:solidFill>
                  <a:latin typeface="+mn-ea"/>
                  <a:ea typeface="+mn-ea"/>
                </a:rPr>
                <a:t>类货物</a:t>
              </a:r>
            </a:p>
            <a:p>
              <a:pPr algn="ctr" eaLnBrk="1" hangingPunct="1">
                <a:spcBef>
                  <a:spcPct val="50000"/>
                </a:spcBef>
              </a:pPr>
              <a:r>
                <a:rPr lang="en-US" altLang="zh-CN" sz="1800">
                  <a:solidFill>
                    <a:srgbClr val="000000"/>
                  </a:solidFill>
                  <a:latin typeface="+mn-ea"/>
                  <a:ea typeface="+mn-ea"/>
                </a:rPr>
                <a:t>70%</a:t>
              </a:r>
            </a:p>
          </p:txBody>
        </p:sp>
        <p:sp>
          <p:nvSpPr>
            <p:cNvPr id="34834" name="Text Box 34"/>
            <p:cNvSpPr txBox="1">
              <a:spLocks noChangeArrowheads="1"/>
            </p:cNvSpPr>
            <p:nvPr/>
          </p:nvSpPr>
          <p:spPr bwMode="auto">
            <a:xfrm rot="4427021">
              <a:off x="2658370" y="4025807"/>
              <a:ext cx="1296810" cy="525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spcBef>
                  <a:spcPct val="50000"/>
                </a:spcBef>
              </a:pPr>
              <a:r>
                <a:rPr lang="en-US" altLang="zh-CN" sz="1800">
                  <a:solidFill>
                    <a:srgbClr val="000000"/>
                  </a:solidFill>
                  <a:latin typeface="+mn-ea"/>
                  <a:ea typeface="+mn-ea"/>
                </a:rPr>
                <a:t>B</a:t>
              </a:r>
              <a:r>
                <a:rPr lang="zh-CN" altLang="en-US" sz="1800">
                  <a:solidFill>
                    <a:srgbClr val="000000"/>
                  </a:solidFill>
                  <a:latin typeface="+mn-ea"/>
                  <a:ea typeface="+mn-ea"/>
                </a:rPr>
                <a:t>类货物</a:t>
              </a:r>
              <a:r>
                <a:rPr lang="en-US" altLang="zh-CN" sz="1800">
                  <a:solidFill>
                    <a:srgbClr val="000000"/>
                  </a:solidFill>
                  <a:latin typeface="+mn-ea"/>
                  <a:ea typeface="+mn-ea"/>
                </a:rPr>
                <a:t>20%</a:t>
              </a:r>
            </a:p>
          </p:txBody>
        </p:sp>
        <p:sp>
          <p:nvSpPr>
            <p:cNvPr id="34835" name="Text Box 35"/>
            <p:cNvSpPr txBox="1">
              <a:spLocks noChangeArrowheads="1"/>
            </p:cNvSpPr>
            <p:nvPr/>
          </p:nvSpPr>
          <p:spPr bwMode="auto">
            <a:xfrm rot="1358480">
              <a:off x="2008196" y="2881939"/>
              <a:ext cx="1223966" cy="6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spcBef>
                  <a:spcPct val="50000"/>
                </a:spcBef>
              </a:pPr>
              <a:r>
                <a:rPr lang="en-US" altLang="zh-CN" sz="1800">
                  <a:solidFill>
                    <a:srgbClr val="000000"/>
                  </a:solidFill>
                  <a:latin typeface="+mn-ea"/>
                  <a:ea typeface="+mn-ea"/>
                </a:rPr>
                <a:t>C</a:t>
              </a:r>
              <a:r>
                <a:rPr lang="zh-CN" altLang="en-US" sz="1800">
                  <a:solidFill>
                    <a:srgbClr val="000000"/>
                  </a:solidFill>
                  <a:latin typeface="+mn-ea"/>
                  <a:ea typeface="+mn-ea"/>
                </a:rPr>
                <a:t>类货物</a:t>
              </a:r>
              <a:r>
                <a:rPr lang="en-US" altLang="zh-CN" sz="1800">
                  <a:solidFill>
                    <a:srgbClr val="000000"/>
                  </a:solidFill>
                  <a:latin typeface="+mn-ea"/>
                  <a:ea typeface="+mn-ea"/>
                </a:rPr>
                <a:t>10%</a:t>
              </a:r>
            </a:p>
          </p:txBody>
        </p:sp>
        <p:grpSp>
          <p:nvGrpSpPr>
            <p:cNvPr id="34836" name="组合 66"/>
            <p:cNvGrpSpPr>
              <a:grpSpLocks/>
            </p:cNvGrpSpPr>
            <p:nvPr/>
          </p:nvGrpSpPr>
          <p:grpSpPr bwMode="auto">
            <a:xfrm>
              <a:off x="5319715" y="2748995"/>
              <a:ext cx="3798922" cy="987425"/>
              <a:chOff x="5110159" y="2748995"/>
              <a:chExt cx="3798922" cy="987425"/>
            </a:xfrm>
          </p:grpSpPr>
          <p:sp>
            <p:nvSpPr>
              <p:cNvPr id="34849" name="AutoShape 8"/>
              <p:cNvSpPr>
                <a:spLocks noChangeArrowheads="1"/>
              </p:cNvSpPr>
              <p:nvPr/>
            </p:nvSpPr>
            <p:spPr bwMode="gray">
              <a:xfrm>
                <a:off x="5813423" y="2748995"/>
                <a:ext cx="3095658" cy="987425"/>
              </a:xfrm>
              <a:prstGeom prst="roundRect">
                <a:avLst>
                  <a:gd name="adj" fmla="val 16667"/>
                </a:avLst>
              </a:prstGeom>
              <a:noFill/>
              <a:ln w="12700" algn="ctr">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mn-ea"/>
                  <a:ea typeface="+mn-ea"/>
                </a:endParaRPr>
              </a:p>
            </p:txBody>
          </p:sp>
          <p:sp>
            <p:nvSpPr>
              <p:cNvPr id="34850" name="AutoShape 9"/>
              <p:cNvSpPr>
                <a:spLocks noChangeArrowheads="1"/>
              </p:cNvSpPr>
              <p:nvPr/>
            </p:nvSpPr>
            <p:spPr bwMode="gray">
              <a:xfrm>
                <a:off x="5137147" y="2963308"/>
                <a:ext cx="1022352" cy="488950"/>
              </a:xfrm>
              <a:prstGeom prst="roundRect">
                <a:avLst>
                  <a:gd name="adj" fmla="val 16667"/>
                </a:avLst>
              </a:prstGeom>
              <a:solidFill>
                <a:srgbClr val="FFFFFF"/>
              </a:solidFill>
              <a:ln w="12700" algn="ctr">
                <a:solidFill>
                  <a:srgbClr val="000000"/>
                </a:solidFill>
                <a:prstDash val="dash"/>
                <a:round/>
                <a:headEnd/>
                <a:tailEnd/>
              </a:ln>
            </p:spPr>
            <p:txBody>
              <a:bodyPr wrap="none" anchor="ctr"/>
              <a:lstStyle/>
              <a:p>
                <a:endParaRPr lang="zh-CN" altLang="en-US">
                  <a:latin typeface="+mn-ea"/>
                  <a:ea typeface="+mn-ea"/>
                </a:endParaRPr>
              </a:p>
            </p:txBody>
          </p:sp>
          <p:sp>
            <p:nvSpPr>
              <p:cNvPr id="50" name="Arc 10"/>
              <p:cNvSpPr>
                <a:spLocks/>
              </p:cNvSpPr>
              <p:nvPr/>
            </p:nvSpPr>
            <p:spPr bwMode="gray">
              <a:xfrm rot="5400000" flipH="1" flipV="1">
                <a:off x="5688056" y="3095522"/>
                <a:ext cx="419043" cy="215901"/>
              </a:xfrm>
              <a:custGeom>
                <a:avLst/>
                <a:gdLst>
                  <a:gd name="G0" fmla="+- 21600 0 0"/>
                  <a:gd name="G1" fmla="+- 21600 0 0"/>
                  <a:gd name="G2" fmla="+- 21600 0 0"/>
                  <a:gd name="T0" fmla="*/ 8 w 43200"/>
                  <a:gd name="T1" fmla="*/ 22192 h 22192"/>
                  <a:gd name="T2" fmla="*/ 43199 w 43200"/>
                  <a:gd name="T3" fmla="*/ 21801 h 22192"/>
                  <a:gd name="T4" fmla="*/ 21600 w 43200"/>
                  <a:gd name="T5" fmla="*/ 21600 h 22192"/>
                </a:gdLst>
                <a:ahLst/>
                <a:cxnLst>
                  <a:cxn ang="0">
                    <a:pos x="T0" y="T1"/>
                  </a:cxn>
                  <a:cxn ang="0">
                    <a:pos x="T2" y="T3"/>
                  </a:cxn>
                  <a:cxn ang="0">
                    <a:pos x="T4" y="T5"/>
                  </a:cxn>
                </a:cxnLst>
                <a:rect l="0" t="0" r="r" b="b"/>
                <a:pathLst>
                  <a:path w="43200" h="22192" fill="none"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path>
                  <a:path w="43200" h="22192" stroke="0"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lnTo>
                      <a:pt x="21600" y="21600"/>
                    </a:lnTo>
                    <a:close/>
                  </a:path>
                </a:pathLst>
              </a:custGeom>
              <a:solidFill>
                <a:schemeClr val="folHlink"/>
              </a:solidFill>
              <a:ln w="9525">
                <a:noFill/>
                <a:round/>
                <a:headEnd/>
                <a:tailEnd/>
              </a:ln>
              <a:effectLst>
                <a:outerShdw dist="56796" dir="3806097" algn="ctr" rotWithShape="0">
                  <a:srgbClr val="C0C0C0">
                    <a:alpha val="50000"/>
                  </a:srgbClr>
                </a:outerShdw>
              </a:effectLst>
            </p:spPr>
            <p:txBody>
              <a:bodyPr wrap="none" anchor="ctr"/>
              <a:lstStyle/>
              <a:p>
                <a:pPr>
                  <a:defRPr/>
                </a:pPr>
                <a:endParaRPr lang="zh-CN" altLang="en-US">
                  <a:latin typeface="+mn-ea"/>
                  <a:ea typeface="+mn-ea"/>
                </a:endParaRPr>
              </a:p>
            </p:txBody>
          </p:sp>
          <p:sp>
            <p:nvSpPr>
              <p:cNvPr id="34852" name="Text Box 17"/>
              <p:cNvSpPr txBox="1">
                <a:spLocks noChangeArrowheads="1"/>
              </p:cNvSpPr>
              <p:nvPr/>
            </p:nvSpPr>
            <p:spPr bwMode="gray">
              <a:xfrm>
                <a:off x="5110159" y="2999820"/>
                <a:ext cx="81915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spcBef>
                    <a:spcPct val="50000"/>
                  </a:spcBef>
                </a:pPr>
                <a:r>
                  <a:rPr lang="en-US" altLang="zh-CN" sz="2000" b="1">
                    <a:solidFill>
                      <a:srgbClr val="000000"/>
                    </a:solidFill>
                    <a:latin typeface="+mn-ea"/>
                    <a:ea typeface="+mn-ea"/>
                  </a:rPr>
                  <a:t>70%</a:t>
                </a:r>
              </a:p>
            </p:txBody>
          </p:sp>
          <p:sp>
            <p:nvSpPr>
              <p:cNvPr id="34853" name="Rectangle 37"/>
              <p:cNvSpPr>
                <a:spLocks noChangeArrowheads="1"/>
              </p:cNvSpPr>
              <p:nvPr/>
            </p:nvSpPr>
            <p:spPr bwMode="black">
              <a:xfrm>
                <a:off x="6096008" y="2802435"/>
                <a:ext cx="271464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sz="2200" b="1">
                    <a:latin typeface="+mn-ea"/>
                    <a:ea typeface="+mn-ea"/>
                  </a:rPr>
                  <a:t>品种数大约只占全部存货品种数的</a:t>
                </a:r>
                <a:r>
                  <a:rPr lang="en-US" altLang="zh-CN" sz="2200" b="1">
                    <a:latin typeface="+mn-ea"/>
                    <a:ea typeface="+mn-ea"/>
                  </a:rPr>
                  <a:t>10</a:t>
                </a:r>
                <a:r>
                  <a:rPr lang="zh-CN" altLang="en-US" sz="2200" b="1">
                    <a:latin typeface="+mn-ea"/>
                    <a:ea typeface="+mn-ea"/>
                  </a:rPr>
                  <a:t>％</a:t>
                </a:r>
                <a:endParaRPr lang="en-US" altLang="zh-CN" sz="2200" b="1">
                  <a:latin typeface="+mn-ea"/>
                  <a:ea typeface="+mn-ea"/>
                </a:endParaRPr>
              </a:p>
            </p:txBody>
          </p:sp>
        </p:grpSp>
        <p:grpSp>
          <p:nvGrpSpPr>
            <p:cNvPr id="34837" name="组合 64"/>
            <p:cNvGrpSpPr>
              <a:grpSpLocks/>
            </p:cNvGrpSpPr>
            <p:nvPr/>
          </p:nvGrpSpPr>
          <p:grpSpPr bwMode="auto">
            <a:xfrm>
              <a:off x="5319715" y="4935555"/>
              <a:ext cx="3908453" cy="993775"/>
              <a:chOff x="5045075" y="4935555"/>
              <a:chExt cx="3908453" cy="993775"/>
            </a:xfrm>
          </p:grpSpPr>
          <p:sp>
            <p:nvSpPr>
              <p:cNvPr id="34844" name="AutoShape 6"/>
              <p:cNvSpPr>
                <a:spLocks noChangeArrowheads="1"/>
              </p:cNvSpPr>
              <p:nvPr/>
            </p:nvSpPr>
            <p:spPr bwMode="gray">
              <a:xfrm>
                <a:off x="5857875" y="4935555"/>
                <a:ext cx="3095653" cy="993775"/>
              </a:xfrm>
              <a:prstGeom prst="roundRect">
                <a:avLst>
                  <a:gd name="adj" fmla="val 16667"/>
                </a:avLst>
              </a:prstGeom>
              <a:noFill/>
              <a:ln w="12700" algn="ctr">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mn-ea"/>
                  <a:ea typeface="+mn-ea"/>
                </a:endParaRPr>
              </a:p>
            </p:txBody>
          </p:sp>
          <p:sp>
            <p:nvSpPr>
              <p:cNvPr id="34845" name="AutoShape 13"/>
              <p:cNvSpPr>
                <a:spLocks noChangeArrowheads="1"/>
              </p:cNvSpPr>
              <p:nvPr/>
            </p:nvSpPr>
            <p:spPr bwMode="gray">
              <a:xfrm>
                <a:off x="5135563" y="5235593"/>
                <a:ext cx="960437" cy="454025"/>
              </a:xfrm>
              <a:prstGeom prst="roundRect">
                <a:avLst>
                  <a:gd name="adj" fmla="val 16667"/>
                </a:avLst>
              </a:prstGeom>
              <a:solidFill>
                <a:srgbClr val="FFFFFF"/>
              </a:solidFill>
              <a:ln w="12700" algn="ctr">
                <a:solidFill>
                  <a:srgbClr val="000000"/>
                </a:solidFill>
                <a:prstDash val="dash"/>
                <a:round/>
                <a:headEnd/>
                <a:tailEnd/>
              </a:ln>
            </p:spPr>
            <p:txBody>
              <a:bodyPr wrap="none" anchor="ctr"/>
              <a:lstStyle/>
              <a:p>
                <a:endParaRPr lang="zh-CN" altLang="en-US">
                  <a:latin typeface="+mn-ea"/>
                  <a:ea typeface="+mn-ea"/>
                </a:endParaRPr>
              </a:p>
            </p:txBody>
          </p:sp>
          <p:sp>
            <p:nvSpPr>
              <p:cNvPr id="56" name="Arc 15"/>
              <p:cNvSpPr>
                <a:spLocks/>
              </p:cNvSpPr>
              <p:nvPr/>
            </p:nvSpPr>
            <p:spPr bwMode="gray">
              <a:xfrm rot="5400000">
                <a:off x="5673767" y="5319303"/>
                <a:ext cx="365075" cy="254001"/>
              </a:xfrm>
              <a:custGeom>
                <a:avLst/>
                <a:gdLst>
                  <a:gd name="G0" fmla="+- 13148 0 0"/>
                  <a:gd name="G1" fmla="+- 21600 0 0"/>
                  <a:gd name="G2" fmla="+- 21600 0 0"/>
                  <a:gd name="T0" fmla="*/ 0 w 31154"/>
                  <a:gd name="T1" fmla="*/ 4462 h 21600"/>
                  <a:gd name="T2" fmla="*/ 31154 w 31154"/>
                  <a:gd name="T3" fmla="*/ 9670 h 21600"/>
                  <a:gd name="T4" fmla="*/ 13148 w 31154"/>
                  <a:gd name="T5" fmla="*/ 21600 h 21600"/>
                </a:gdLst>
                <a:ahLst/>
                <a:cxnLst>
                  <a:cxn ang="0">
                    <a:pos x="T0" y="T1"/>
                  </a:cxn>
                  <a:cxn ang="0">
                    <a:pos x="T2" y="T3"/>
                  </a:cxn>
                  <a:cxn ang="0">
                    <a:pos x="T4" y="T5"/>
                  </a:cxn>
                </a:cxnLst>
                <a:rect l="0" t="0" r="r" b="b"/>
                <a:pathLst>
                  <a:path w="31154" h="21600" fill="none" extrusionOk="0">
                    <a:moveTo>
                      <a:pt x="0" y="4462"/>
                    </a:moveTo>
                    <a:cubicBezTo>
                      <a:pt x="3772" y="1568"/>
                      <a:pt x="8393" y="-1"/>
                      <a:pt x="13148" y="0"/>
                    </a:cubicBezTo>
                    <a:cubicBezTo>
                      <a:pt x="20391" y="0"/>
                      <a:pt x="27153" y="3631"/>
                      <a:pt x="31154" y="9669"/>
                    </a:cubicBezTo>
                  </a:path>
                  <a:path w="31154" h="21600" stroke="0" extrusionOk="0">
                    <a:moveTo>
                      <a:pt x="0" y="4462"/>
                    </a:moveTo>
                    <a:cubicBezTo>
                      <a:pt x="3772" y="1568"/>
                      <a:pt x="8393" y="-1"/>
                      <a:pt x="13148" y="0"/>
                    </a:cubicBezTo>
                    <a:cubicBezTo>
                      <a:pt x="20391" y="0"/>
                      <a:pt x="27153" y="3631"/>
                      <a:pt x="31154" y="9669"/>
                    </a:cubicBezTo>
                    <a:lnTo>
                      <a:pt x="13148" y="21600"/>
                    </a:lnTo>
                    <a:close/>
                  </a:path>
                </a:pathLst>
              </a:custGeom>
              <a:solidFill>
                <a:srgbClr val="993366"/>
              </a:solidFill>
              <a:ln w="9525">
                <a:noFill/>
                <a:round/>
                <a:headEnd/>
                <a:tailEnd/>
              </a:ln>
              <a:effectLst>
                <a:outerShdw dist="56796" dir="1593903" algn="ctr" rotWithShape="0">
                  <a:srgbClr val="C0C0C0">
                    <a:alpha val="50000"/>
                  </a:srgbClr>
                </a:outerShdw>
              </a:effectLst>
            </p:spPr>
            <p:txBody>
              <a:bodyPr wrap="none" anchor="ctr"/>
              <a:lstStyle/>
              <a:p>
                <a:pPr>
                  <a:defRPr/>
                </a:pPr>
                <a:endParaRPr lang="zh-CN" altLang="en-US">
                  <a:latin typeface="+mn-ea"/>
                  <a:ea typeface="+mn-ea"/>
                </a:endParaRPr>
              </a:p>
            </p:txBody>
          </p:sp>
          <p:sp>
            <p:nvSpPr>
              <p:cNvPr id="34847" name="Text Box 18"/>
              <p:cNvSpPr txBox="1">
                <a:spLocks noChangeArrowheads="1"/>
              </p:cNvSpPr>
              <p:nvPr/>
            </p:nvSpPr>
            <p:spPr bwMode="gray">
              <a:xfrm>
                <a:off x="5045075" y="5275280"/>
                <a:ext cx="819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spcBef>
                    <a:spcPct val="50000"/>
                  </a:spcBef>
                </a:pPr>
                <a:r>
                  <a:rPr lang="en-US" altLang="zh-CN" sz="2000" b="1">
                    <a:solidFill>
                      <a:srgbClr val="000000"/>
                    </a:solidFill>
                    <a:latin typeface="+mn-ea"/>
                    <a:ea typeface="+mn-ea"/>
                  </a:rPr>
                  <a:t>20%</a:t>
                </a:r>
              </a:p>
            </p:txBody>
          </p:sp>
          <p:sp>
            <p:nvSpPr>
              <p:cNvPr id="34848" name="Rectangle 38"/>
              <p:cNvSpPr>
                <a:spLocks noChangeArrowheads="1"/>
              </p:cNvSpPr>
              <p:nvPr/>
            </p:nvSpPr>
            <p:spPr bwMode="black">
              <a:xfrm>
                <a:off x="6156325" y="5055296"/>
                <a:ext cx="258289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sz="2200" b="1">
                    <a:latin typeface="+mn-ea"/>
                    <a:ea typeface="+mn-ea"/>
                  </a:rPr>
                  <a:t>品种数和价值均的</a:t>
                </a:r>
                <a:r>
                  <a:rPr lang="en-US" altLang="zh-CN" sz="2200" b="1">
                    <a:latin typeface="+mn-ea"/>
                    <a:ea typeface="+mn-ea"/>
                  </a:rPr>
                  <a:t>20</a:t>
                </a:r>
                <a:r>
                  <a:rPr lang="zh-CN" altLang="en-US" sz="2200" b="1">
                    <a:latin typeface="+mn-ea"/>
                    <a:ea typeface="+mn-ea"/>
                  </a:rPr>
                  <a:t>％左右</a:t>
                </a:r>
                <a:endParaRPr lang="en-US" altLang="zh-CN" sz="2200" b="1">
                  <a:latin typeface="+mn-ea"/>
                  <a:ea typeface="+mn-ea"/>
                </a:endParaRPr>
              </a:p>
            </p:txBody>
          </p:sp>
        </p:grpSp>
        <p:grpSp>
          <p:nvGrpSpPr>
            <p:cNvPr id="34838" name="组合 65"/>
            <p:cNvGrpSpPr>
              <a:grpSpLocks/>
            </p:cNvGrpSpPr>
            <p:nvPr/>
          </p:nvGrpSpPr>
          <p:grpSpPr bwMode="auto">
            <a:xfrm>
              <a:off x="5319715" y="3889393"/>
              <a:ext cx="3919565" cy="965200"/>
              <a:chOff x="5033963" y="3889393"/>
              <a:chExt cx="3919565" cy="965200"/>
            </a:xfrm>
          </p:grpSpPr>
          <p:sp>
            <p:nvSpPr>
              <p:cNvPr id="34839" name="AutoShape 7"/>
              <p:cNvSpPr>
                <a:spLocks noChangeArrowheads="1"/>
              </p:cNvSpPr>
              <p:nvPr/>
            </p:nvSpPr>
            <p:spPr bwMode="gray">
              <a:xfrm>
                <a:off x="5853113" y="3889393"/>
                <a:ext cx="3095653" cy="965200"/>
              </a:xfrm>
              <a:prstGeom prst="roundRect">
                <a:avLst>
                  <a:gd name="adj" fmla="val 16667"/>
                </a:avLst>
              </a:prstGeom>
              <a:noFill/>
              <a:ln w="12700" algn="ctr">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mn-ea"/>
                  <a:ea typeface="+mn-ea"/>
                </a:endParaRPr>
              </a:p>
            </p:txBody>
          </p:sp>
          <p:sp>
            <p:nvSpPr>
              <p:cNvPr id="34840" name="AutoShape 14"/>
              <p:cNvSpPr>
                <a:spLocks noChangeArrowheads="1"/>
              </p:cNvSpPr>
              <p:nvPr/>
            </p:nvSpPr>
            <p:spPr bwMode="gray">
              <a:xfrm>
                <a:off x="5132388" y="4154505"/>
                <a:ext cx="958850" cy="454025"/>
              </a:xfrm>
              <a:prstGeom prst="roundRect">
                <a:avLst>
                  <a:gd name="adj" fmla="val 16667"/>
                </a:avLst>
              </a:prstGeom>
              <a:solidFill>
                <a:srgbClr val="FFFFFF"/>
              </a:solidFill>
              <a:ln w="12700" algn="ctr">
                <a:solidFill>
                  <a:srgbClr val="000000"/>
                </a:solidFill>
                <a:prstDash val="dash"/>
                <a:round/>
                <a:headEnd/>
                <a:tailEnd/>
              </a:ln>
            </p:spPr>
            <p:txBody>
              <a:bodyPr wrap="none" anchor="ctr"/>
              <a:lstStyle/>
              <a:p>
                <a:endParaRPr lang="zh-CN" altLang="en-US">
                  <a:latin typeface="+mn-ea"/>
                  <a:ea typeface="+mn-ea"/>
                </a:endParaRPr>
              </a:p>
            </p:txBody>
          </p:sp>
          <p:sp>
            <p:nvSpPr>
              <p:cNvPr id="62" name="Arc 16"/>
              <p:cNvSpPr>
                <a:spLocks/>
              </p:cNvSpPr>
              <p:nvPr/>
            </p:nvSpPr>
            <p:spPr bwMode="gray">
              <a:xfrm>
                <a:off x="5759468" y="4193936"/>
                <a:ext cx="273051" cy="347615"/>
              </a:xfrm>
              <a:custGeom>
                <a:avLst/>
                <a:gdLst>
                  <a:gd name="G0" fmla="+- 0 0 0"/>
                  <a:gd name="G1" fmla="+- 21600 0 0"/>
                  <a:gd name="G2" fmla="+- 21600 0 0"/>
                  <a:gd name="T0" fmla="*/ 0 w 17047"/>
                  <a:gd name="T1" fmla="*/ 0 h 21600"/>
                  <a:gd name="T2" fmla="*/ 17047 w 17047"/>
                  <a:gd name="T3" fmla="*/ 8335 h 21600"/>
                  <a:gd name="T4" fmla="*/ 0 w 17047"/>
                  <a:gd name="T5" fmla="*/ 21600 h 21600"/>
                </a:gdLst>
                <a:ahLst/>
                <a:cxnLst>
                  <a:cxn ang="0">
                    <a:pos x="T0" y="T1"/>
                  </a:cxn>
                  <a:cxn ang="0">
                    <a:pos x="T2" y="T3"/>
                  </a:cxn>
                  <a:cxn ang="0">
                    <a:pos x="T4" y="T5"/>
                  </a:cxn>
                </a:cxnLst>
                <a:rect l="0" t="0" r="r" b="b"/>
                <a:pathLst>
                  <a:path w="17047" h="21600" fill="none" extrusionOk="0">
                    <a:moveTo>
                      <a:pt x="-1" y="0"/>
                    </a:moveTo>
                    <a:cubicBezTo>
                      <a:pt x="6663" y="0"/>
                      <a:pt x="12954" y="3075"/>
                      <a:pt x="17046" y="8335"/>
                    </a:cubicBezTo>
                  </a:path>
                  <a:path w="17047" h="21600" stroke="0" extrusionOk="0">
                    <a:moveTo>
                      <a:pt x="-1" y="0"/>
                    </a:moveTo>
                    <a:cubicBezTo>
                      <a:pt x="6663" y="0"/>
                      <a:pt x="12954" y="3075"/>
                      <a:pt x="17046" y="8335"/>
                    </a:cubicBezTo>
                    <a:lnTo>
                      <a:pt x="0" y="21600"/>
                    </a:lnTo>
                    <a:close/>
                  </a:path>
                </a:pathLst>
              </a:custGeom>
              <a:solidFill>
                <a:schemeClr val="accent2"/>
              </a:solidFill>
              <a:ln w="9525">
                <a:solidFill>
                  <a:schemeClr val="accent2"/>
                </a:solidFill>
                <a:round/>
                <a:headEnd/>
                <a:tailEnd/>
              </a:ln>
              <a:effectLst>
                <a:outerShdw dist="81320" dir="2319588" algn="ctr" rotWithShape="0">
                  <a:srgbClr val="C0C0C0">
                    <a:alpha val="50000"/>
                  </a:srgbClr>
                </a:outerShdw>
              </a:effectLst>
            </p:spPr>
            <p:txBody>
              <a:bodyPr wrap="none" anchor="ctr"/>
              <a:lstStyle/>
              <a:p>
                <a:pPr>
                  <a:defRPr/>
                </a:pPr>
                <a:endParaRPr lang="zh-CN" altLang="en-US">
                  <a:latin typeface="+mn-ea"/>
                  <a:ea typeface="+mn-ea"/>
                </a:endParaRPr>
              </a:p>
            </p:txBody>
          </p:sp>
          <p:sp>
            <p:nvSpPr>
              <p:cNvPr id="34842" name="Text Box 20"/>
              <p:cNvSpPr txBox="1">
                <a:spLocks noChangeArrowheads="1"/>
              </p:cNvSpPr>
              <p:nvPr/>
            </p:nvSpPr>
            <p:spPr bwMode="gray">
              <a:xfrm>
                <a:off x="5033963" y="4198955"/>
                <a:ext cx="819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spcBef>
                    <a:spcPct val="50000"/>
                  </a:spcBef>
                </a:pPr>
                <a:r>
                  <a:rPr lang="en-US" altLang="zh-CN" sz="2000" b="1">
                    <a:solidFill>
                      <a:srgbClr val="000000"/>
                    </a:solidFill>
                    <a:latin typeface="+mn-ea"/>
                    <a:ea typeface="+mn-ea"/>
                  </a:rPr>
                  <a:t>10%</a:t>
                </a:r>
              </a:p>
            </p:txBody>
          </p:sp>
          <p:sp>
            <p:nvSpPr>
              <p:cNvPr id="34843" name="Rectangle 40"/>
              <p:cNvSpPr>
                <a:spLocks noChangeArrowheads="1"/>
              </p:cNvSpPr>
              <p:nvPr/>
            </p:nvSpPr>
            <p:spPr bwMode="black">
              <a:xfrm>
                <a:off x="6150668" y="3962221"/>
                <a:ext cx="280286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sz="2200" b="1">
                    <a:latin typeface="+mn-ea"/>
                    <a:ea typeface="+mn-ea"/>
                  </a:rPr>
                  <a:t>品种数占到全部存货的</a:t>
                </a:r>
                <a:r>
                  <a:rPr lang="en-US" altLang="zh-CN" sz="2200" b="1">
                    <a:latin typeface="+mn-ea"/>
                    <a:ea typeface="+mn-ea"/>
                  </a:rPr>
                  <a:t>70</a:t>
                </a:r>
                <a:r>
                  <a:rPr lang="zh-CN" altLang="en-US" sz="2200" b="1">
                    <a:latin typeface="+mn-ea"/>
                    <a:ea typeface="+mn-ea"/>
                  </a:rPr>
                  <a:t>％左右</a:t>
                </a:r>
                <a:endParaRPr lang="en-US" altLang="zh-CN" sz="2200" b="1">
                  <a:latin typeface="+mn-ea"/>
                  <a:ea typeface="+mn-ea"/>
                </a:endParaRPr>
              </a:p>
            </p:txBody>
          </p:sp>
        </p:grpSp>
      </p:grpSp>
      <p:grpSp>
        <p:nvGrpSpPr>
          <p:cNvPr id="42" name="组合 41"/>
          <p:cNvGrpSpPr>
            <a:grpSpLocks/>
          </p:cNvGrpSpPr>
          <p:nvPr/>
        </p:nvGrpSpPr>
        <p:grpSpPr bwMode="auto">
          <a:xfrm>
            <a:off x="664307" y="836712"/>
            <a:ext cx="4351573" cy="822325"/>
            <a:chOff x="11113" y="950913"/>
            <a:chExt cx="5445943" cy="822325"/>
          </a:xfrm>
        </p:grpSpPr>
        <p:pic>
          <p:nvPicPr>
            <p:cNvPr id="43"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Text Box 4"/>
            <p:cNvSpPr txBox="1">
              <a:spLocks noChangeArrowheads="1"/>
            </p:cNvSpPr>
            <p:nvPr/>
          </p:nvSpPr>
          <p:spPr bwMode="auto">
            <a:xfrm>
              <a:off x="309831" y="1124751"/>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en-US" altLang="zh-CN" sz="2600" dirty="0">
                  <a:solidFill>
                    <a:srgbClr val="000000"/>
                  </a:solidFill>
                  <a:latin typeface="+mn-ea"/>
                  <a:ea typeface="+mn-ea"/>
                </a:rPr>
                <a:t>1.ABC</a:t>
              </a:r>
              <a:r>
                <a:rPr lang="zh-CN" altLang="en-US" sz="2600" dirty="0">
                  <a:solidFill>
                    <a:srgbClr val="000000"/>
                  </a:solidFill>
                  <a:latin typeface="+mn-ea"/>
                  <a:ea typeface="+mn-ea"/>
                </a:rPr>
                <a:t>库存分类管理法</a:t>
              </a:r>
            </a:p>
          </p:txBody>
        </p:sp>
      </p:grpSp>
      <p:grpSp>
        <p:nvGrpSpPr>
          <p:cNvPr id="40" name="组合 39"/>
          <p:cNvGrpSpPr/>
          <p:nvPr/>
        </p:nvGrpSpPr>
        <p:grpSpPr>
          <a:xfrm>
            <a:off x="191344" y="44624"/>
            <a:ext cx="5135514" cy="619044"/>
            <a:chOff x="1271464" y="2386619"/>
            <a:chExt cx="4392488" cy="619044"/>
          </a:xfrm>
        </p:grpSpPr>
        <p:sp>
          <p:nvSpPr>
            <p:cNvPr id="4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49" name="TextBox 48"/>
            <p:cNvSpPr txBox="1"/>
            <p:nvPr/>
          </p:nvSpPr>
          <p:spPr>
            <a:xfrm>
              <a:off x="1271464" y="2386619"/>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步骤二  加强存货日常管理</a:t>
              </a:r>
            </a:p>
          </p:txBody>
        </p:sp>
      </p:grpSp>
    </p:spTree>
    <p:extLst>
      <p:ext uri="{BB962C8B-B14F-4D97-AF65-F5344CB8AC3E}">
        <p14:creationId xmlns:p14="http://schemas.microsoft.com/office/powerpoint/2010/main" val="6664060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ChangeArrowheads="1"/>
          </p:cNvSpPr>
          <p:nvPr/>
        </p:nvSpPr>
        <p:spPr bwMode="auto">
          <a:xfrm>
            <a:off x="0" y="-184666"/>
            <a:ext cx="184731" cy="36933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zh-CN" altLang="en-US"/>
          </a:p>
        </p:txBody>
      </p:sp>
      <p:grpSp>
        <p:nvGrpSpPr>
          <p:cNvPr id="4" name="组合 68"/>
          <p:cNvGrpSpPr>
            <a:grpSpLocks/>
          </p:cNvGrpSpPr>
          <p:nvPr/>
        </p:nvGrpSpPr>
        <p:grpSpPr bwMode="auto">
          <a:xfrm>
            <a:off x="993531" y="2204864"/>
            <a:ext cx="10333892" cy="3786188"/>
            <a:chOff x="842962" y="2508695"/>
            <a:chExt cx="8396318" cy="3786214"/>
          </a:xfrm>
        </p:grpSpPr>
        <p:sp>
          <p:nvSpPr>
            <p:cNvPr id="35849" name="AutoShape 2"/>
            <p:cNvSpPr>
              <a:spLocks noChangeArrowheads="1"/>
            </p:cNvSpPr>
            <p:nvPr/>
          </p:nvSpPr>
          <p:spPr bwMode="gray">
            <a:xfrm>
              <a:off x="844659" y="2637268"/>
              <a:ext cx="8394621" cy="3657641"/>
            </a:xfrm>
            <a:prstGeom prst="roundRect">
              <a:avLst>
                <a:gd name="adj" fmla="val 2014"/>
              </a:avLst>
            </a:prstGeom>
            <a:gradFill rotWithShape="1">
              <a:gsLst>
                <a:gs pos="0">
                  <a:srgbClr val="B4C9D6"/>
                </a:gs>
                <a:gs pos="100000">
                  <a:srgbClr val="D2DEE6"/>
                </a:gs>
              </a:gsLst>
              <a:lin ang="5400000" scaled="1"/>
            </a:gradFill>
            <a:ln w="9525">
              <a:round/>
              <a:headEnd/>
              <a:tailEnd/>
            </a:ln>
            <a:scene3d>
              <a:camera prst="legacyPerspectiveBottom"/>
              <a:lightRig rig="legacyFlat3" dir="r"/>
            </a:scene3d>
            <a:sp3d extrusionH="430200" prstMaterial="legacyMatte">
              <a:bevelT w="13500" h="13500" prst="angle"/>
              <a:bevelB w="13500" h="13500" prst="angle"/>
              <a:extrusionClr>
                <a:srgbClr val="1C1C1C"/>
              </a:extrusionClr>
            </a:sp3d>
          </p:spPr>
          <p:txBody>
            <a:bodyPr wrap="none" anchor="ctr">
              <a:flatTx/>
            </a:bodyPr>
            <a:lstStyle/>
            <a:p>
              <a:pPr algn="ctr"/>
              <a:endParaRPr lang="zh-CN" altLang="zh-CN">
                <a:latin typeface="+mn-ea"/>
                <a:ea typeface="+mn-ea"/>
              </a:endParaRPr>
            </a:p>
          </p:txBody>
        </p:sp>
        <p:sp>
          <p:nvSpPr>
            <p:cNvPr id="35850" name="Rectangle 3" descr="Light horizontal"/>
            <p:cNvSpPr>
              <a:spLocks noChangeArrowheads="1"/>
            </p:cNvSpPr>
            <p:nvPr/>
          </p:nvSpPr>
          <p:spPr bwMode="gray">
            <a:xfrm>
              <a:off x="1005866" y="3017631"/>
              <a:ext cx="8084086" cy="3113883"/>
            </a:xfrm>
            <a:prstGeom prst="rect">
              <a:avLst/>
            </a:prstGeom>
            <a:pattFill prst="ltHorz">
              <a:fgClr>
                <a:srgbClr val="EAEAEA"/>
              </a:fgClr>
              <a:bgClr>
                <a:srgbClr val="F8F8F8"/>
              </a:bgClr>
            </a:pattFill>
            <a:ln>
              <a:noFill/>
            </a:ln>
            <a:effectLst>
              <a:prstShdw prst="shdw17" dist="17961" dir="13500000">
                <a:srgbClr val="8C8C8C"/>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zh-CN">
                <a:latin typeface="+mn-ea"/>
                <a:ea typeface="+mn-ea"/>
              </a:endParaRPr>
            </a:p>
          </p:txBody>
        </p:sp>
        <p:sp>
          <p:nvSpPr>
            <p:cNvPr id="35851" name="AutoShape 4"/>
            <p:cNvSpPr>
              <a:spLocks noChangeArrowheads="1"/>
            </p:cNvSpPr>
            <p:nvPr/>
          </p:nvSpPr>
          <p:spPr bwMode="gray">
            <a:xfrm>
              <a:off x="842962" y="2508695"/>
              <a:ext cx="8394622" cy="654920"/>
            </a:xfrm>
            <a:prstGeom prst="roundRect">
              <a:avLst>
                <a:gd name="adj" fmla="val 16667"/>
              </a:avLst>
            </a:prstGeom>
            <a:gradFill rotWithShape="1">
              <a:gsLst>
                <a:gs pos="0">
                  <a:srgbClr val="B4C9D6"/>
                </a:gs>
                <a:gs pos="50000">
                  <a:srgbClr val="D2DEE6"/>
                </a:gs>
                <a:gs pos="100000">
                  <a:srgbClr val="B4C9D6"/>
                </a:gs>
              </a:gsLst>
              <a:lin ang="5400000" scaled="1"/>
            </a:gradFill>
            <a:ln w="9525">
              <a:round/>
              <a:headEnd/>
              <a:tailEnd/>
            </a:ln>
            <a:scene3d>
              <a:camera prst="legacyPerspectiveBottom"/>
              <a:lightRig rig="legacyFlat3" dir="t"/>
            </a:scene3d>
            <a:sp3d extrusionH="163500" prstMaterial="legacyMatte">
              <a:bevelT w="13500" h="13500" prst="angle"/>
              <a:bevelB w="13500" h="13500" prst="angle"/>
              <a:extrusionClr>
                <a:srgbClr val="1C1C1C"/>
              </a:extrusionClr>
            </a:sp3d>
          </p:spPr>
          <p:txBody>
            <a:bodyPr wrap="none" anchor="ctr">
              <a:flatTx/>
            </a:bodyPr>
            <a:lstStyle/>
            <a:p>
              <a:pPr algn="ctr"/>
              <a:endParaRPr lang="zh-CN" altLang="zh-CN">
                <a:latin typeface="+mn-ea"/>
                <a:ea typeface="+mn-ea"/>
              </a:endParaRPr>
            </a:p>
          </p:txBody>
        </p:sp>
        <p:sp>
          <p:nvSpPr>
            <p:cNvPr id="42" name="AutoShape 13"/>
            <p:cNvSpPr>
              <a:spLocks noChangeArrowheads="1"/>
            </p:cNvSpPr>
            <p:nvPr/>
          </p:nvSpPr>
          <p:spPr bwMode="gray">
            <a:xfrm>
              <a:off x="1287464" y="2607121"/>
              <a:ext cx="7435877" cy="455616"/>
            </a:xfrm>
            <a:prstGeom prst="roundRect">
              <a:avLst>
                <a:gd name="adj" fmla="val 12736"/>
              </a:avLst>
            </a:prstGeom>
            <a:solidFill>
              <a:schemeClr val="bg2">
                <a:lumMod val="50000"/>
              </a:schemeClr>
            </a:solidFill>
            <a:ln w="9525">
              <a:noFill/>
              <a:round/>
              <a:headEnd/>
              <a:tailEnd/>
            </a:ln>
            <a:effectLst>
              <a:prstShdw prst="shdw17" dist="17961" dir="13500000">
                <a:srgbClr val="615110"/>
              </a:prstShdw>
            </a:effectLst>
          </p:spPr>
          <p:txBody>
            <a:bodyPr wrap="none" anchor="ctr"/>
            <a:lstStyle/>
            <a:p>
              <a:pPr algn="ctr">
                <a:defRPr/>
              </a:pPr>
              <a:endParaRPr lang="zh-CN" altLang="zh-CN">
                <a:latin typeface="+mn-ea"/>
                <a:ea typeface="+mn-ea"/>
              </a:endParaRPr>
            </a:p>
          </p:txBody>
        </p:sp>
        <p:sp>
          <p:nvSpPr>
            <p:cNvPr id="35853" name="Text Box 15"/>
            <p:cNvSpPr txBox="1">
              <a:spLocks noChangeArrowheads="1"/>
            </p:cNvSpPr>
            <p:nvPr/>
          </p:nvSpPr>
          <p:spPr bwMode="white">
            <a:xfrm>
              <a:off x="1676146" y="2546577"/>
              <a:ext cx="679443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eaLnBrk="1" hangingPunct="1"/>
              <a:r>
                <a:rPr lang="en-US" altLang="zh-CN">
                  <a:solidFill>
                    <a:srgbClr val="F8F8F8"/>
                  </a:solidFill>
                  <a:latin typeface="+mn-ea"/>
                  <a:ea typeface="+mn-ea"/>
                </a:rPr>
                <a:t>ABC</a:t>
              </a:r>
              <a:r>
                <a:rPr lang="zh-CN" altLang="en-US">
                  <a:solidFill>
                    <a:srgbClr val="F8F8F8"/>
                  </a:solidFill>
                  <a:latin typeface="+mn-ea"/>
                  <a:ea typeface="+mn-ea"/>
                </a:rPr>
                <a:t>库存分类管理法的程序</a:t>
              </a:r>
            </a:p>
          </p:txBody>
        </p:sp>
        <p:sp>
          <p:nvSpPr>
            <p:cNvPr id="35854" name="TextBox 33"/>
            <p:cNvSpPr txBox="1">
              <a:spLocks noChangeArrowheads="1"/>
            </p:cNvSpPr>
            <p:nvPr/>
          </p:nvSpPr>
          <p:spPr bwMode="auto">
            <a:xfrm>
              <a:off x="1157342" y="3214686"/>
              <a:ext cx="7796186" cy="293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lnSpc>
                  <a:spcPct val="120000"/>
                </a:lnSpc>
              </a:pPr>
              <a:r>
                <a:rPr lang="zh-CN" altLang="en-US" sz="2200" dirty="0">
                  <a:latin typeface="+mn-ea"/>
                  <a:ea typeface="+mn-ea"/>
                  <a:cs typeface="Times New Roman" pitchFamily="18" charset="0"/>
                </a:rPr>
                <a:t>　　把各种存货的全年耗用量分别乘以各自的单价，计算各种存货耗用总量及其总金额。</a:t>
              </a:r>
            </a:p>
            <a:p>
              <a:pPr eaLnBrk="1" hangingPunct="1">
                <a:lnSpc>
                  <a:spcPct val="120000"/>
                </a:lnSpc>
              </a:pPr>
              <a:r>
                <a:rPr lang="zh-CN" altLang="en-US" sz="2200" dirty="0">
                  <a:latin typeface="+mn-ea"/>
                  <a:ea typeface="+mn-ea"/>
                  <a:cs typeface="Times New Roman" pitchFamily="18" charset="0"/>
                </a:rPr>
                <a:t>　　按照各种存货耗用金额的大小重新排列，并分别计算其所占总数量和总金额的比重，即百分比。</a:t>
              </a:r>
            </a:p>
            <a:p>
              <a:pPr eaLnBrk="1" hangingPunct="1">
                <a:lnSpc>
                  <a:spcPct val="120000"/>
                </a:lnSpc>
              </a:pPr>
              <a:r>
                <a:rPr lang="zh-CN" altLang="en-US" sz="2200" dirty="0">
                  <a:latin typeface="+mn-ea"/>
                  <a:ea typeface="+mn-ea"/>
                  <a:cs typeface="Times New Roman" pitchFamily="18" charset="0"/>
                </a:rPr>
                <a:t>　　把各种存货的耗用金额适当分段，计算各段中各项存货领用数占总领用数的百分比，分段累计耗费金额占总金额的百分比，并根据分类标准将它们划分为</a:t>
              </a:r>
              <a:r>
                <a:rPr lang="en-US" altLang="zh-CN" sz="2200" dirty="0">
                  <a:latin typeface="+mn-ea"/>
                  <a:ea typeface="+mn-ea"/>
                  <a:cs typeface="Times New Roman" pitchFamily="18" charset="0"/>
                </a:rPr>
                <a:t>ABC</a:t>
              </a:r>
              <a:r>
                <a:rPr lang="zh-CN" altLang="en-US" sz="2200" dirty="0">
                  <a:latin typeface="+mn-ea"/>
                  <a:ea typeface="+mn-ea"/>
                  <a:cs typeface="Times New Roman" pitchFamily="18" charset="0"/>
                </a:rPr>
                <a:t>三类。</a:t>
              </a:r>
            </a:p>
          </p:txBody>
        </p:sp>
      </p:grpSp>
      <p:grpSp>
        <p:nvGrpSpPr>
          <p:cNvPr id="17" name="组合 16"/>
          <p:cNvGrpSpPr/>
          <p:nvPr/>
        </p:nvGrpSpPr>
        <p:grpSpPr>
          <a:xfrm>
            <a:off x="191344" y="44624"/>
            <a:ext cx="5135514" cy="619044"/>
            <a:chOff x="1271464" y="2386619"/>
            <a:chExt cx="4392488" cy="619044"/>
          </a:xfrm>
        </p:grpSpPr>
        <p:sp>
          <p:nvSpPr>
            <p:cNvPr id="1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5" name="TextBox 24"/>
            <p:cNvSpPr txBox="1"/>
            <p:nvPr/>
          </p:nvSpPr>
          <p:spPr>
            <a:xfrm>
              <a:off x="1271464" y="2386619"/>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步骤二  加强存货日常管理</a:t>
              </a:r>
            </a:p>
          </p:txBody>
        </p:sp>
      </p:grpSp>
      <p:grpSp>
        <p:nvGrpSpPr>
          <p:cNvPr id="27" name="组合 26"/>
          <p:cNvGrpSpPr>
            <a:grpSpLocks/>
          </p:cNvGrpSpPr>
          <p:nvPr/>
        </p:nvGrpSpPr>
        <p:grpSpPr bwMode="auto">
          <a:xfrm>
            <a:off x="664307" y="836712"/>
            <a:ext cx="4351573" cy="822325"/>
            <a:chOff x="11113" y="950913"/>
            <a:chExt cx="5445943" cy="822325"/>
          </a:xfrm>
        </p:grpSpPr>
        <p:pic>
          <p:nvPicPr>
            <p:cNvPr id="28"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 Box 4"/>
            <p:cNvSpPr txBox="1">
              <a:spLocks noChangeArrowheads="1"/>
            </p:cNvSpPr>
            <p:nvPr/>
          </p:nvSpPr>
          <p:spPr bwMode="auto">
            <a:xfrm>
              <a:off x="309831" y="1124751"/>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en-US" altLang="zh-CN" sz="2600" dirty="0">
                  <a:solidFill>
                    <a:srgbClr val="000000"/>
                  </a:solidFill>
                  <a:latin typeface="+mn-ea"/>
                  <a:ea typeface="+mn-ea"/>
                </a:rPr>
                <a:t>1.ABC</a:t>
              </a:r>
              <a:r>
                <a:rPr lang="zh-CN" altLang="en-US" sz="2600" dirty="0">
                  <a:solidFill>
                    <a:srgbClr val="000000"/>
                  </a:solidFill>
                  <a:latin typeface="+mn-ea"/>
                  <a:ea typeface="+mn-ea"/>
                </a:rPr>
                <a:t>库存分类管理法</a:t>
              </a:r>
            </a:p>
          </p:txBody>
        </p:sp>
      </p:grpSp>
    </p:spTree>
    <p:extLst>
      <p:ext uri="{BB962C8B-B14F-4D97-AF65-F5344CB8AC3E}">
        <p14:creationId xmlns:p14="http://schemas.microsoft.com/office/powerpoint/2010/main" val="5348914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ChangeArrowheads="1"/>
          </p:cNvSpPr>
          <p:nvPr/>
        </p:nvSpPr>
        <p:spPr bwMode="auto">
          <a:xfrm>
            <a:off x="0" y="-184666"/>
            <a:ext cx="184731" cy="36933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zh-CN" altLang="en-US"/>
          </a:p>
        </p:txBody>
      </p:sp>
      <p:grpSp>
        <p:nvGrpSpPr>
          <p:cNvPr id="4" name="组合 68"/>
          <p:cNvGrpSpPr>
            <a:grpSpLocks/>
          </p:cNvGrpSpPr>
          <p:nvPr/>
        </p:nvGrpSpPr>
        <p:grpSpPr bwMode="auto">
          <a:xfrm>
            <a:off x="1009579" y="2261100"/>
            <a:ext cx="10333892" cy="3786188"/>
            <a:chOff x="842962" y="2508695"/>
            <a:chExt cx="8396318" cy="3786214"/>
          </a:xfrm>
        </p:grpSpPr>
        <p:sp>
          <p:nvSpPr>
            <p:cNvPr id="36873" name="AutoShape 2"/>
            <p:cNvSpPr>
              <a:spLocks noChangeArrowheads="1"/>
            </p:cNvSpPr>
            <p:nvPr/>
          </p:nvSpPr>
          <p:spPr bwMode="gray">
            <a:xfrm>
              <a:off x="844659" y="2637268"/>
              <a:ext cx="8394621" cy="3657641"/>
            </a:xfrm>
            <a:prstGeom prst="roundRect">
              <a:avLst>
                <a:gd name="adj" fmla="val 2014"/>
              </a:avLst>
            </a:prstGeom>
            <a:gradFill rotWithShape="1">
              <a:gsLst>
                <a:gs pos="0">
                  <a:srgbClr val="B4C9D6"/>
                </a:gs>
                <a:gs pos="100000">
                  <a:srgbClr val="D2DEE6"/>
                </a:gs>
              </a:gsLst>
              <a:lin ang="5400000" scaled="1"/>
            </a:gradFill>
            <a:ln w="9525">
              <a:round/>
              <a:headEnd/>
              <a:tailEnd/>
            </a:ln>
            <a:scene3d>
              <a:camera prst="legacyPerspectiveBottom"/>
              <a:lightRig rig="legacyFlat3" dir="r"/>
            </a:scene3d>
            <a:sp3d extrusionH="430200" prstMaterial="legacyMatte">
              <a:bevelT w="13500" h="13500" prst="angle"/>
              <a:bevelB w="13500" h="13500" prst="angle"/>
              <a:extrusionClr>
                <a:srgbClr val="1C1C1C"/>
              </a:extrusionClr>
            </a:sp3d>
          </p:spPr>
          <p:txBody>
            <a:bodyPr wrap="none" anchor="ctr">
              <a:flatTx/>
            </a:bodyPr>
            <a:lstStyle/>
            <a:p>
              <a:pPr algn="ctr"/>
              <a:endParaRPr lang="zh-CN" altLang="zh-CN"/>
            </a:p>
          </p:txBody>
        </p:sp>
        <p:sp>
          <p:nvSpPr>
            <p:cNvPr id="36874" name="Rectangle 3" descr="Light horizontal"/>
            <p:cNvSpPr>
              <a:spLocks noChangeArrowheads="1"/>
            </p:cNvSpPr>
            <p:nvPr/>
          </p:nvSpPr>
          <p:spPr bwMode="gray">
            <a:xfrm>
              <a:off x="1005866" y="3017631"/>
              <a:ext cx="8084086" cy="3113883"/>
            </a:xfrm>
            <a:prstGeom prst="rect">
              <a:avLst/>
            </a:prstGeom>
            <a:pattFill prst="ltHorz">
              <a:fgClr>
                <a:srgbClr val="EAEAEA"/>
              </a:fgClr>
              <a:bgClr>
                <a:srgbClr val="F8F8F8"/>
              </a:bgClr>
            </a:pattFill>
            <a:ln>
              <a:noFill/>
            </a:ln>
            <a:effectLst>
              <a:prstShdw prst="shdw17" dist="17961" dir="13500000">
                <a:srgbClr val="8C8C8C"/>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zh-CN"/>
            </a:p>
          </p:txBody>
        </p:sp>
        <p:sp>
          <p:nvSpPr>
            <p:cNvPr id="36875" name="AutoShape 4"/>
            <p:cNvSpPr>
              <a:spLocks noChangeArrowheads="1"/>
            </p:cNvSpPr>
            <p:nvPr/>
          </p:nvSpPr>
          <p:spPr bwMode="gray">
            <a:xfrm>
              <a:off x="842962" y="2508695"/>
              <a:ext cx="8394622" cy="654920"/>
            </a:xfrm>
            <a:prstGeom prst="roundRect">
              <a:avLst>
                <a:gd name="adj" fmla="val 16667"/>
              </a:avLst>
            </a:prstGeom>
            <a:gradFill rotWithShape="1">
              <a:gsLst>
                <a:gs pos="0">
                  <a:srgbClr val="B4C9D6"/>
                </a:gs>
                <a:gs pos="50000">
                  <a:srgbClr val="D2DEE6"/>
                </a:gs>
                <a:gs pos="100000">
                  <a:srgbClr val="B4C9D6"/>
                </a:gs>
              </a:gsLst>
              <a:lin ang="5400000" scaled="1"/>
            </a:gradFill>
            <a:ln w="9525">
              <a:round/>
              <a:headEnd/>
              <a:tailEnd/>
            </a:ln>
            <a:scene3d>
              <a:camera prst="legacyPerspectiveBottom"/>
              <a:lightRig rig="legacyFlat3" dir="t"/>
            </a:scene3d>
            <a:sp3d extrusionH="163500" prstMaterial="legacyMatte">
              <a:bevelT w="13500" h="13500" prst="angle"/>
              <a:bevelB w="13500" h="13500" prst="angle"/>
              <a:extrusionClr>
                <a:srgbClr val="1C1C1C"/>
              </a:extrusionClr>
            </a:sp3d>
          </p:spPr>
          <p:txBody>
            <a:bodyPr wrap="none" anchor="ctr">
              <a:flatTx/>
            </a:bodyPr>
            <a:lstStyle/>
            <a:p>
              <a:pPr algn="ctr"/>
              <a:endParaRPr lang="zh-CN" altLang="zh-CN"/>
            </a:p>
          </p:txBody>
        </p:sp>
        <p:sp>
          <p:nvSpPr>
            <p:cNvPr id="36878" name="TextBox 33"/>
            <p:cNvSpPr txBox="1">
              <a:spLocks noChangeArrowheads="1"/>
            </p:cNvSpPr>
            <p:nvPr/>
          </p:nvSpPr>
          <p:spPr bwMode="auto">
            <a:xfrm>
              <a:off x="1157342" y="3092814"/>
              <a:ext cx="7796186" cy="2571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lnSpc>
                  <a:spcPct val="150000"/>
                </a:lnSpc>
              </a:pPr>
              <a:r>
                <a:rPr lang="zh-CN" altLang="en-US" sz="2200" dirty="0">
                  <a:latin typeface="Times New Roman" pitchFamily="18" charset="0"/>
                  <a:cs typeface="Times New Roman" pitchFamily="18" charset="0"/>
                </a:rPr>
                <a:t>　　</a:t>
              </a:r>
              <a:endParaRPr lang="en-US" altLang="zh-CN" sz="2200" dirty="0">
                <a:latin typeface="Times New Roman" pitchFamily="18" charset="0"/>
                <a:cs typeface="Times New Roman" pitchFamily="18" charset="0"/>
              </a:endParaRPr>
            </a:p>
            <a:p>
              <a:pPr eaLnBrk="1" hangingPunct="1">
                <a:lnSpc>
                  <a:spcPct val="150000"/>
                </a:lnSpc>
              </a:pPr>
              <a:r>
                <a:rPr lang="en-US" altLang="zh-CN" sz="2200" dirty="0">
                  <a:latin typeface="Times New Roman" pitchFamily="18" charset="0"/>
                  <a:ea typeface="+mn-ea"/>
                  <a:cs typeface="Times New Roman" pitchFamily="18" charset="0"/>
                </a:rPr>
                <a:t>        </a:t>
              </a:r>
              <a:r>
                <a:rPr lang="en-US" altLang="zh-CN" sz="2200" dirty="0">
                  <a:latin typeface="+mn-ea"/>
                  <a:ea typeface="+mn-ea"/>
                  <a:cs typeface="Times New Roman" pitchFamily="18" charset="0"/>
                </a:rPr>
                <a:t>A</a:t>
              </a:r>
              <a:r>
                <a:rPr lang="zh-CN" altLang="en-US" sz="2200" dirty="0">
                  <a:latin typeface="+mn-ea"/>
                  <a:ea typeface="+mn-ea"/>
                  <a:cs typeface="Times New Roman" pitchFamily="18" charset="0"/>
                </a:rPr>
                <a:t>类存货作为重点管理的对象，计算每个项目的经济订货量和订货点。</a:t>
              </a:r>
            </a:p>
            <a:p>
              <a:pPr eaLnBrk="1" hangingPunct="1">
                <a:lnSpc>
                  <a:spcPct val="150000"/>
                </a:lnSpc>
              </a:pPr>
              <a:r>
                <a:rPr lang="zh-CN" altLang="en-US" sz="2200" dirty="0">
                  <a:latin typeface="+mn-ea"/>
                  <a:ea typeface="+mn-ea"/>
                  <a:cs typeface="Times New Roman" pitchFamily="18" charset="0"/>
                </a:rPr>
                <a:t>　　</a:t>
              </a:r>
              <a:r>
                <a:rPr lang="en-US" altLang="zh-CN" sz="2200" dirty="0">
                  <a:latin typeface="+mn-ea"/>
                  <a:ea typeface="+mn-ea"/>
                  <a:cs typeface="Times New Roman" pitchFamily="18" charset="0"/>
                </a:rPr>
                <a:t>B</a:t>
              </a:r>
              <a:r>
                <a:rPr lang="zh-CN" altLang="en-US" sz="2200" dirty="0">
                  <a:latin typeface="+mn-ea"/>
                  <a:ea typeface="+mn-ea"/>
                  <a:cs typeface="Times New Roman" pitchFamily="18" charset="0"/>
                </a:rPr>
                <a:t>类存货按照通常的方法进行管理，定期进行概括性的检查。</a:t>
              </a:r>
            </a:p>
            <a:p>
              <a:pPr eaLnBrk="1" hangingPunct="1">
                <a:lnSpc>
                  <a:spcPct val="150000"/>
                </a:lnSpc>
              </a:pPr>
              <a:r>
                <a:rPr lang="zh-CN" altLang="en-US" sz="2200" dirty="0">
                  <a:latin typeface="+mn-ea"/>
                  <a:ea typeface="+mn-ea"/>
                  <a:cs typeface="Times New Roman" pitchFamily="18" charset="0"/>
                </a:rPr>
                <a:t>　　</a:t>
              </a:r>
              <a:r>
                <a:rPr lang="en-US" altLang="zh-CN" sz="2200" dirty="0">
                  <a:latin typeface="+mn-ea"/>
                  <a:ea typeface="+mn-ea"/>
                  <a:cs typeface="Times New Roman" pitchFamily="18" charset="0"/>
                </a:rPr>
                <a:t>C</a:t>
              </a:r>
              <a:r>
                <a:rPr lang="zh-CN" altLang="en-US" sz="2200" dirty="0">
                  <a:latin typeface="+mn-ea"/>
                  <a:ea typeface="+mn-ea"/>
                  <a:cs typeface="Times New Roman" pitchFamily="18" charset="0"/>
                </a:rPr>
                <a:t>类存货为数众多，单价低，成本低，一般可以采用一些较为简化的方法进行管理。</a:t>
              </a:r>
            </a:p>
          </p:txBody>
        </p:sp>
      </p:grpSp>
      <p:grpSp>
        <p:nvGrpSpPr>
          <p:cNvPr id="16" name="组合 15"/>
          <p:cNvGrpSpPr/>
          <p:nvPr/>
        </p:nvGrpSpPr>
        <p:grpSpPr>
          <a:xfrm>
            <a:off x="191344" y="78892"/>
            <a:ext cx="5135514" cy="584775"/>
            <a:chOff x="1271464" y="2386619"/>
            <a:chExt cx="4392488" cy="619044"/>
          </a:xfrm>
        </p:grpSpPr>
        <p:sp>
          <p:nvSpPr>
            <p:cNvPr id="1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9" name="TextBox 18"/>
            <p:cNvSpPr txBox="1"/>
            <p:nvPr/>
          </p:nvSpPr>
          <p:spPr>
            <a:xfrm>
              <a:off x="1271464" y="2386619"/>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步骤二  加强存货日常管理</a:t>
              </a:r>
            </a:p>
          </p:txBody>
        </p:sp>
      </p:grpSp>
      <p:grpSp>
        <p:nvGrpSpPr>
          <p:cNvPr id="26" name="组合 25"/>
          <p:cNvGrpSpPr>
            <a:grpSpLocks/>
          </p:cNvGrpSpPr>
          <p:nvPr/>
        </p:nvGrpSpPr>
        <p:grpSpPr bwMode="auto">
          <a:xfrm>
            <a:off x="664307" y="836712"/>
            <a:ext cx="4351573" cy="822325"/>
            <a:chOff x="11113" y="950913"/>
            <a:chExt cx="5445943" cy="822325"/>
          </a:xfrm>
        </p:grpSpPr>
        <p:pic>
          <p:nvPicPr>
            <p:cNvPr id="2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4"/>
            <p:cNvSpPr txBox="1">
              <a:spLocks noChangeArrowheads="1"/>
            </p:cNvSpPr>
            <p:nvPr/>
          </p:nvSpPr>
          <p:spPr bwMode="auto">
            <a:xfrm>
              <a:off x="309831" y="1124751"/>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en-US" altLang="zh-CN" sz="2600" dirty="0">
                  <a:solidFill>
                    <a:srgbClr val="000000"/>
                  </a:solidFill>
                  <a:latin typeface="+mn-ea"/>
                  <a:ea typeface="+mn-ea"/>
                </a:rPr>
                <a:t>1.ABC</a:t>
              </a:r>
              <a:r>
                <a:rPr lang="zh-CN" altLang="en-US" sz="2600" dirty="0">
                  <a:solidFill>
                    <a:srgbClr val="000000"/>
                  </a:solidFill>
                  <a:latin typeface="+mn-ea"/>
                  <a:ea typeface="+mn-ea"/>
                </a:rPr>
                <a:t>库存分类管理法</a:t>
              </a:r>
            </a:p>
          </p:txBody>
        </p:sp>
      </p:grpSp>
    </p:spTree>
    <p:extLst>
      <p:ext uri="{BB962C8B-B14F-4D97-AF65-F5344CB8AC3E}">
        <p14:creationId xmlns:p14="http://schemas.microsoft.com/office/powerpoint/2010/main" val="18153393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ChangeArrowheads="1"/>
          </p:cNvSpPr>
          <p:nvPr/>
        </p:nvSpPr>
        <p:spPr bwMode="auto">
          <a:xfrm>
            <a:off x="0" y="-184666"/>
            <a:ext cx="184731" cy="36933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zh-CN" altLang="en-US"/>
          </a:p>
        </p:txBody>
      </p:sp>
      <p:grpSp>
        <p:nvGrpSpPr>
          <p:cNvPr id="37896" name="组合 20"/>
          <p:cNvGrpSpPr>
            <a:grpSpLocks/>
          </p:cNvGrpSpPr>
          <p:nvPr/>
        </p:nvGrpSpPr>
        <p:grpSpPr bwMode="auto">
          <a:xfrm>
            <a:off x="843640" y="1839452"/>
            <a:ext cx="10633100" cy="4248472"/>
            <a:chOff x="238092" y="2571744"/>
            <a:chExt cx="9429816" cy="3643338"/>
          </a:xfrm>
        </p:grpSpPr>
        <p:sp>
          <p:nvSpPr>
            <p:cNvPr id="20" name="矩形 19"/>
            <p:cNvSpPr/>
            <p:nvPr/>
          </p:nvSpPr>
          <p:spPr>
            <a:xfrm>
              <a:off x="238092" y="2571744"/>
              <a:ext cx="9429816" cy="3643338"/>
            </a:xfrm>
            <a:prstGeom prst="rect">
              <a:avLst/>
            </a:prstGeom>
            <a:solidFill>
              <a:schemeClr val="bg1"/>
            </a:solidFill>
            <a:effectLst>
              <a:glow rad="101600">
                <a:schemeClr val="accent1">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mn-ea"/>
              </a:endParaRPr>
            </a:p>
          </p:txBody>
        </p:sp>
        <p:grpSp>
          <p:nvGrpSpPr>
            <p:cNvPr id="37900" name="组合 18"/>
            <p:cNvGrpSpPr>
              <a:grpSpLocks/>
            </p:cNvGrpSpPr>
            <p:nvPr/>
          </p:nvGrpSpPr>
          <p:grpSpPr bwMode="auto">
            <a:xfrm>
              <a:off x="380968" y="2643182"/>
              <a:ext cx="9144064" cy="3563165"/>
              <a:chOff x="380968" y="2643182"/>
              <a:chExt cx="9144064" cy="3563165"/>
            </a:xfrm>
          </p:grpSpPr>
          <p:sp>
            <p:nvSpPr>
              <p:cNvPr id="37901" name="TextBox 14"/>
              <p:cNvSpPr txBox="1">
                <a:spLocks noChangeArrowheads="1"/>
              </p:cNvSpPr>
              <p:nvPr/>
            </p:nvSpPr>
            <p:spPr bwMode="auto">
              <a:xfrm>
                <a:off x="380968" y="2643182"/>
                <a:ext cx="9144064" cy="356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lnSpc>
                    <a:spcPct val="120000"/>
                  </a:lnSpc>
                  <a:buFont typeface="Wingdings" pitchFamily="2" charset="2"/>
                  <a:buNone/>
                </a:pPr>
                <a:r>
                  <a:rPr lang="zh-CN" altLang="en-US" sz="2200" dirty="0">
                    <a:latin typeface="+mn-ea"/>
                    <a:ea typeface="+mn-ea"/>
                    <a:cs typeface="Times New Roman" pitchFamily="18" charset="0"/>
                  </a:rPr>
                  <a:t>　　看板管理是一种适时生产系统</a:t>
                </a:r>
                <a:r>
                  <a:rPr lang="en-US" altLang="zh-CN" sz="2200" dirty="0">
                    <a:latin typeface="+mn-ea"/>
                    <a:ea typeface="+mn-ea"/>
                    <a:cs typeface="Times New Roman" pitchFamily="18" charset="0"/>
                  </a:rPr>
                  <a:t>(JIT)</a:t>
                </a:r>
                <a:r>
                  <a:rPr lang="zh-CN" altLang="en-US" sz="2200" dirty="0">
                    <a:latin typeface="+mn-ea"/>
                    <a:ea typeface="+mn-ea"/>
                    <a:cs typeface="Times New Roman" pitchFamily="18" charset="0"/>
                  </a:rPr>
                  <a:t>，是一种使存货最低的管理方法。</a:t>
                </a:r>
              </a:p>
              <a:p>
                <a:pPr eaLnBrk="1" hangingPunct="1">
                  <a:lnSpc>
                    <a:spcPct val="120000"/>
                  </a:lnSpc>
                  <a:buFont typeface="Wingdings" pitchFamily="2" charset="2"/>
                  <a:buNone/>
                </a:pPr>
                <a:r>
                  <a:rPr lang="zh-CN" altLang="en-US" sz="2200" dirty="0">
                    <a:latin typeface="+mn-ea"/>
                    <a:ea typeface="+mn-ea"/>
                    <a:cs typeface="Times New Roman" pitchFamily="18" charset="0"/>
                  </a:rPr>
                  <a:t>　　</a:t>
                </a:r>
              </a:p>
              <a:p>
                <a:pPr eaLnBrk="1" hangingPunct="1">
                  <a:lnSpc>
                    <a:spcPct val="120000"/>
                  </a:lnSpc>
                  <a:buFont typeface="Wingdings" pitchFamily="2" charset="2"/>
                  <a:buNone/>
                </a:pPr>
                <a:r>
                  <a:rPr lang="zh-CN" altLang="en-US" sz="2200" dirty="0">
                    <a:latin typeface="+mn-ea"/>
                    <a:ea typeface="+mn-ea"/>
                    <a:cs typeface="Times New Roman" pitchFamily="18" charset="0"/>
                  </a:rPr>
                  <a:t>　　</a:t>
                </a:r>
                <a:r>
                  <a:rPr lang="en-US" altLang="zh-CN" sz="2200" dirty="0">
                    <a:latin typeface="+mn-ea"/>
                    <a:ea typeface="+mn-ea"/>
                    <a:cs typeface="Times New Roman" pitchFamily="18" charset="0"/>
                  </a:rPr>
                  <a:t>1.</a:t>
                </a:r>
                <a:r>
                  <a:rPr lang="zh-CN" altLang="en-US" sz="2200" dirty="0">
                    <a:latin typeface="+mn-ea"/>
                    <a:ea typeface="+mn-ea"/>
                    <a:cs typeface="Times New Roman" pitchFamily="18" charset="0"/>
                  </a:rPr>
                  <a:t>后道工序向前道工序的取货制</a:t>
                </a:r>
              </a:p>
              <a:p>
                <a:pPr eaLnBrk="1" hangingPunct="1">
                  <a:lnSpc>
                    <a:spcPct val="120000"/>
                  </a:lnSpc>
                  <a:buFont typeface="Wingdings" pitchFamily="2" charset="2"/>
                  <a:buNone/>
                </a:pPr>
                <a:r>
                  <a:rPr lang="zh-CN" altLang="en-US" sz="2200" dirty="0">
                    <a:latin typeface="+mn-ea"/>
                    <a:ea typeface="+mn-ea"/>
                    <a:cs typeface="Times New Roman" pitchFamily="18" charset="0"/>
                  </a:rPr>
                  <a:t>　　</a:t>
                </a:r>
                <a:r>
                  <a:rPr lang="en-US" altLang="zh-CN" sz="2200" dirty="0">
                    <a:latin typeface="+mn-ea"/>
                    <a:ea typeface="+mn-ea"/>
                    <a:cs typeface="Times New Roman" pitchFamily="18" charset="0"/>
                  </a:rPr>
                  <a:t>2.</a:t>
                </a:r>
                <a:r>
                  <a:rPr lang="zh-CN" altLang="en-US" sz="2200" dirty="0">
                    <a:latin typeface="+mn-ea"/>
                    <a:ea typeface="+mn-ea"/>
                    <a:cs typeface="Times New Roman" pitchFamily="18" charset="0"/>
                  </a:rPr>
                  <a:t>通过看板，说明上一道工序应生产的数量、时间、方法以及运送的数量、时间、运往地点、堆放场所和运送容器等。</a:t>
                </a:r>
              </a:p>
              <a:p>
                <a:pPr eaLnBrk="1" hangingPunct="1">
                  <a:lnSpc>
                    <a:spcPct val="120000"/>
                  </a:lnSpc>
                  <a:buFont typeface="Wingdings" pitchFamily="2" charset="2"/>
                  <a:buNone/>
                </a:pPr>
                <a:r>
                  <a:rPr lang="zh-CN" altLang="en-US" sz="2200" dirty="0">
                    <a:latin typeface="+mn-ea"/>
                    <a:ea typeface="+mn-ea"/>
                    <a:cs typeface="Times New Roman" pitchFamily="18" charset="0"/>
                  </a:rPr>
                  <a:t>　　将前后两道工序联系起来，保证后道工序只在需要时，向前一道工序领取所需数量的零部件及其数量。</a:t>
                </a:r>
                <a:endParaRPr lang="en-US" altLang="zh-CN" sz="2200" dirty="0">
                  <a:latin typeface="+mn-ea"/>
                  <a:ea typeface="+mn-ea"/>
                  <a:cs typeface="Times New Roman" pitchFamily="18" charset="0"/>
                </a:endParaRPr>
              </a:p>
              <a:p>
                <a:pPr eaLnBrk="1" hangingPunct="1">
                  <a:lnSpc>
                    <a:spcPct val="120000"/>
                  </a:lnSpc>
                  <a:buFont typeface="Wingdings" pitchFamily="2" charset="2"/>
                  <a:buNone/>
                </a:pPr>
                <a:endParaRPr lang="zh-CN" altLang="en-US" sz="2200" dirty="0">
                  <a:latin typeface="+mn-ea"/>
                  <a:ea typeface="+mn-ea"/>
                  <a:cs typeface="Times New Roman" pitchFamily="18" charset="0"/>
                </a:endParaRPr>
              </a:p>
              <a:p>
                <a:pPr eaLnBrk="1" hangingPunct="1">
                  <a:lnSpc>
                    <a:spcPct val="120000"/>
                  </a:lnSpc>
                  <a:buFont typeface="Wingdings" pitchFamily="2" charset="2"/>
                  <a:buNone/>
                </a:pPr>
                <a:r>
                  <a:rPr lang="zh-CN" altLang="en-US" sz="2200" dirty="0">
                    <a:latin typeface="+mn-ea"/>
                    <a:ea typeface="+mn-ea"/>
                    <a:cs typeface="Times New Roman" pitchFamily="18" charset="0"/>
                  </a:rPr>
                  <a:t>　　无废品、零存货、产品多样化、不断降低成本及以最少的投入获取最大的经济效益。</a:t>
                </a:r>
              </a:p>
            </p:txBody>
          </p:sp>
          <p:sp>
            <p:nvSpPr>
              <p:cNvPr id="16" name="矩形 15"/>
              <p:cNvSpPr/>
              <p:nvPr/>
            </p:nvSpPr>
            <p:spPr>
              <a:xfrm>
                <a:off x="959435" y="3009982"/>
                <a:ext cx="857272" cy="430890"/>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zh-CN" altLang="en-US" sz="2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ea"/>
                    <a:ea typeface="+mn-ea"/>
                  </a:rPr>
                  <a:t>特点：</a:t>
                </a:r>
              </a:p>
            </p:txBody>
          </p:sp>
          <p:sp>
            <p:nvSpPr>
              <p:cNvPr id="17" name="矩形 16"/>
              <p:cNvSpPr/>
              <p:nvPr/>
            </p:nvSpPr>
            <p:spPr>
              <a:xfrm>
                <a:off x="859475" y="5047781"/>
                <a:ext cx="857272" cy="430890"/>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zh-CN" altLang="en-US" sz="2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ea"/>
                    <a:ea typeface="+mn-ea"/>
                  </a:rPr>
                  <a:t>目标：</a:t>
                </a:r>
              </a:p>
            </p:txBody>
          </p:sp>
        </p:grpSp>
      </p:grpSp>
      <p:grpSp>
        <p:nvGrpSpPr>
          <p:cNvPr id="19" name="组合 18"/>
          <p:cNvGrpSpPr/>
          <p:nvPr/>
        </p:nvGrpSpPr>
        <p:grpSpPr>
          <a:xfrm>
            <a:off x="191344" y="44624"/>
            <a:ext cx="5135514" cy="619044"/>
            <a:chOff x="1271464" y="2386619"/>
            <a:chExt cx="4392488" cy="619044"/>
          </a:xfrm>
        </p:grpSpPr>
        <p:sp>
          <p:nvSpPr>
            <p:cNvPr id="2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8" name="TextBox 27"/>
            <p:cNvSpPr txBox="1"/>
            <p:nvPr/>
          </p:nvSpPr>
          <p:spPr>
            <a:xfrm>
              <a:off x="1271464" y="2386619"/>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步骤二  加强存货日常管理</a:t>
              </a:r>
            </a:p>
          </p:txBody>
        </p:sp>
      </p:grpSp>
      <p:grpSp>
        <p:nvGrpSpPr>
          <p:cNvPr id="29" name="组合 28"/>
          <p:cNvGrpSpPr>
            <a:grpSpLocks/>
          </p:cNvGrpSpPr>
          <p:nvPr/>
        </p:nvGrpSpPr>
        <p:grpSpPr bwMode="auto">
          <a:xfrm>
            <a:off x="664307" y="836712"/>
            <a:ext cx="3631493" cy="822325"/>
            <a:chOff x="11113" y="950913"/>
            <a:chExt cx="5445943" cy="822325"/>
          </a:xfrm>
        </p:grpSpPr>
        <p:pic>
          <p:nvPicPr>
            <p:cNvPr id="30"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 Box 4"/>
            <p:cNvSpPr txBox="1">
              <a:spLocks noChangeArrowheads="1"/>
            </p:cNvSpPr>
            <p:nvPr/>
          </p:nvSpPr>
          <p:spPr bwMode="auto">
            <a:xfrm>
              <a:off x="309831" y="1124751"/>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en-US" altLang="zh-CN" sz="2600" dirty="0">
                  <a:solidFill>
                    <a:srgbClr val="000000"/>
                  </a:solidFill>
                  <a:latin typeface="+mn-ea"/>
                  <a:ea typeface="+mn-ea"/>
                </a:rPr>
                <a:t>2.</a:t>
              </a:r>
              <a:r>
                <a:rPr lang="zh-CN" altLang="en-US" sz="2600" dirty="0">
                  <a:solidFill>
                    <a:srgbClr val="000000"/>
                  </a:solidFill>
                  <a:latin typeface="+mn-ea"/>
                  <a:ea typeface="+mn-ea"/>
                </a:rPr>
                <a:t>看板管理法</a:t>
              </a:r>
            </a:p>
          </p:txBody>
        </p:sp>
      </p:grpSp>
    </p:spTree>
    <p:extLst>
      <p:ext uri="{BB962C8B-B14F-4D97-AF65-F5344CB8AC3E}">
        <p14:creationId xmlns:p14="http://schemas.microsoft.com/office/powerpoint/2010/main" val="1009146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2" name="文本框 1"/>
          <p:cNvSpPr txBox="1"/>
          <p:nvPr/>
        </p:nvSpPr>
        <p:spPr>
          <a:xfrm>
            <a:off x="983431" y="1412776"/>
            <a:ext cx="10409005" cy="452431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50000"/>
              </a:lnSpc>
            </a:pPr>
            <a:r>
              <a:rPr lang="zh-CN" sz="2400" dirty="0">
                <a:solidFill>
                  <a:schemeClr val="tx2"/>
                </a:solidFill>
                <a:latin typeface="+mn-ea"/>
              </a:rPr>
              <a:t>任务描述</a:t>
            </a:r>
          </a:p>
          <a:p>
            <a:pPr marL="0" indent="0">
              <a:lnSpc>
                <a:spcPct val="150000"/>
              </a:lnSpc>
            </a:pPr>
            <a:r>
              <a:rPr lang="zh-CN" altLang="en-US" sz="2400" dirty="0">
                <a:latin typeface="+mn-ea"/>
              </a:rPr>
              <a:t>威盛公司每年生产需要</a:t>
            </a:r>
            <a:r>
              <a:rPr lang="en-US" altLang="zh-CN" sz="2400" dirty="0">
                <a:latin typeface="+mn-ea"/>
              </a:rPr>
              <a:t>E</a:t>
            </a:r>
            <a:r>
              <a:rPr lang="zh-CN" altLang="en-US" sz="2400" dirty="0">
                <a:latin typeface="+mn-ea"/>
              </a:rPr>
              <a:t>材料</a:t>
            </a:r>
            <a:r>
              <a:rPr lang="en-US" altLang="zh-CN" sz="2400" dirty="0">
                <a:latin typeface="+mn-ea"/>
              </a:rPr>
              <a:t>7 200</a:t>
            </a:r>
            <a:r>
              <a:rPr lang="zh-CN" altLang="en-US" sz="2400" dirty="0">
                <a:latin typeface="+mn-ea"/>
              </a:rPr>
              <a:t>公斤，每次订货成本</a:t>
            </a:r>
            <a:r>
              <a:rPr lang="en-US" altLang="zh-CN" sz="2400" dirty="0">
                <a:latin typeface="+mn-ea"/>
              </a:rPr>
              <a:t>108</a:t>
            </a:r>
            <a:r>
              <a:rPr lang="zh-CN" altLang="en-US" sz="2400" dirty="0">
                <a:latin typeface="+mn-ea"/>
              </a:rPr>
              <a:t>元，每公斤材料的储存成本</a:t>
            </a:r>
            <a:r>
              <a:rPr lang="en-US" altLang="zh-CN" sz="2400" dirty="0">
                <a:latin typeface="+mn-ea"/>
              </a:rPr>
              <a:t>12</a:t>
            </a:r>
            <a:r>
              <a:rPr lang="zh-CN" altLang="en-US" sz="2400" dirty="0">
                <a:latin typeface="+mn-ea"/>
              </a:rPr>
              <a:t>元，其他条件忽略，请问：</a:t>
            </a:r>
          </a:p>
          <a:p>
            <a:pPr marL="0" indent="0">
              <a:lnSpc>
                <a:spcPct val="150000"/>
              </a:lnSpc>
            </a:pPr>
            <a:r>
              <a:rPr lang="zh-CN" altLang="en-US" sz="2400" dirty="0">
                <a:latin typeface="+mn-ea"/>
              </a:rPr>
              <a:t>（</a:t>
            </a:r>
            <a:r>
              <a:rPr lang="en-US" altLang="zh-CN" sz="2400" dirty="0">
                <a:latin typeface="+mn-ea"/>
              </a:rPr>
              <a:t>1</a:t>
            </a:r>
            <a:r>
              <a:rPr lang="zh-CN" altLang="en-US" sz="2400" dirty="0">
                <a:latin typeface="+mn-ea"/>
              </a:rPr>
              <a:t>）威盛公司为了生产的需要选择将全年需求</a:t>
            </a:r>
            <a:r>
              <a:rPr lang="en-US" altLang="zh-CN" sz="2400" dirty="0">
                <a:latin typeface="+mn-ea"/>
              </a:rPr>
              <a:t>E</a:t>
            </a:r>
            <a:r>
              <a:rPr lang="zh-CN" altLang="en-US" sz="2400" dirty="0">
                <a:latin typeface="+mn-ea"/>
              </a:rPr>
              <a:t>材料</a:t>
            </a:r>
            <a:r>
              <a:rPr lang="en-US" altLang="zh-CN" sz="2400" dirty="0">
                <a:latin typeface="+mn-ea"/>
              </a:rPr>
              <a:t>7 200</a:t>
            </a:r>
            <a:r>
              <a:rPr lang="zh-CN" altLang="en-US" sz="2400" dirty="0">
                <a:latin typeface="+mn-ea"/>
              </a:rPr>
              <a:t>公斤一次性购入还是分期分批采购？</a:t>
            </a:r>
          </a:p>
          <a:p>
            <a:pPr marL="0" indent="0">
              <a:lnSpc>
                <a:spcPct val="150000"/>
              </a:lnSpc>
            </a:pPr>
            <a:r>
              <a:rPr lang="zh-CN" altLang="en-US" sz="2400" dirty="0">
                <a:latin typeface="+mn-ea"/>
              </a:rPr>
              <a:t>（</a:t>
            </a:r>
            <a:r>
              <a:rPr lang="en-US" altLang="zh-CN" sz="2400" dirty="0">
                <a:latin typeface="+mn-ea"/>
              </a:rPr>
              <a:t>2</a:t>
            </a:r>
            <a:r>
              <a:rPr lang="zh-CN" altLang="en-US" sz="2400" dirty="0">
                <a:latin typeface="+mn-ea"/>
              </a:rPr>
              <a:t>）一次性采购</a:t>
            </a:r>
            <a:r>
              <a:rPr lang="en-US" altLang="zh-CN" sz="2400" dirty="0">
                <a:latin typeface="+mn-ea"/>
              </a:rPr>
              <a:t>E</a:t>
            </a:r>
            <a:r>
              <a:rPr lang="zh-CN" altLang="en-US" sz="2400" dirty="0">
                <a:latin typeface="+mn-ea"/>
              </a:rPr>
              <a:t>材料</a:t>
            </a:r>
            <a:r>
              <a:rPr lang="en-US" altLang="zh-CN" sz="2400" dirty="0">
                <a:latin typeface="+mn-ea"/>
              </a:rPr>
              <a:t>7 200</a:t>
            </a:r>
            <a:r>
              <a:rPr lang="zh-CN" altLang="en-US" sz="2400" dirty="0">
                <a:latin typeface="+mn-ea"/>
              </a:rPr>
              <a:t>公斤会引起何种成本的增减变化？若分期分次购买又会引起何种成本的增减变化？</a:t>
            </a:r>
          </a:p>
          <a:p>
            <a:pPr marL="0" indent="0">
              <a:lnSpc>
                <a:spcPct val="150000"/>
              </a:lnSpc>
            </a:pPr>
            <a:r>
              <a:rPr lang="zh-CN" altLang="en-US" sz="2400" dirty="0">
                <a:latin typeface="+mn-ea"/>
              </a:rPr>
              <a:t>（</a:t>
            </a:r>
            <a:r>
              <a:rPr lang="en-US" altLang="zh-CN" sz="2400" dirty="0">
                <a:latin typeface="+mn-ea"/>
              </a:rPr>
              <a:t>3</a:t>
            </a:r>
            <a:r>
              <a:rPr lang="zh-CN" altLang="en-US" sz="2400" dirty="0">
                <a:latin typeface="+mn-ea"/>
              </a:rPr>
              <a:t>）请为公司设计一套最节省成本的采购方案。</a:t>
            </a:r>
          </a:p>
        </p:txBody>
      </p:sp>
      <p:grpSp>
        <p:nvGrpSpPr>
          <p:cNvPr id="6" name="组合 5"/>
          <p:cNvGrpSpPr/>
          <p:nvPr/>
        </p:nvGrpSpPr>
        <p:grpSpPr>
          <a:xfrm>
            <a:off x="191344" y="44624"/>
            <a:ext cx="4680520" cy="619044"/>
            <a:chOff x="1271464" y="2386619"/>
            <a:chExt cx="4392488" cy="619044"/>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7"/>
            <p:cNvSpPr txBox="1"/>
            <p:nvPr/>
          </p:nvSpPr>
          <p:spPr>
            <a:xfrm>
              <a:off x="1426882" y="2386619"/>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设计存货管理方案</a:t>
              </a:r>
            </a:p>
          </p:txBody>
        </p:sp>
      </p:grpSp>
    </p:spTree>
    <p:extLst>
      <p:ext uri="{BB962C8B-B14F-4D97-AF65-F5344CB8AC3E}">
        <p14:creationId xmlns:p14="http://schemas.microsoft.com/office/powerpoint/2010/main" val="743629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9"/>
          <p:cNvGrpSpPr>
            <a:grpSpLocks/>
          </p:cNvGrpSpPr>
          <p:nvPr/>
        </p:nvGrpSpPr>
        <p:grpSpPr bwMode="auto">
          <a:xfrm>
            <a:off x="470242" y="1785517"/>
            <a:ext cx="2817446" cy="3888432"/>
            <a:chOff x="117706" y="2033587"/>
            <a:chExt cx="2288704" cy="4288309"/>
          </a:xfrm>
        </p:grpSpPr>
        <p:sp>
          <p:nvSpPr>
            <p:cNvPr id="31793" name="AutoShape 3"/>
            <p:cNvSpPr>
              <a:spLocks noChangeArrowheads="1"/>
            </p:cNvSpPr>
            <p:nvPr/>
          </p:nvSpPr>
          <p:spPr bwMode="auto">
            <a:xfrm>
              <a:off x="117706" y="3585592"/>
              <a:ext cx="2288704" cy="2736304"/>
            </a:xfrm>
            <a:prstGeom prst="roundRect">
              <a:avLst>
                <a:gd name="adj" fmla="val 13745"/>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r>
                <a:rPr lang="zh-CN" altLang="en-US" sz="1800" dirty="0">
                  <a:latin typeface="+mn-ea"/>
                  <a:ea typeface="+mn-ea"/>
                </a:rPr>
                <a:t>　　采购成本又称购置成本，是指货物本身的价值。采购成本的总额取决于采购数量和单位采购成本。</a:t>
              </a:r>
            </a:p>
          </p:txBody>
        </p:sp>
        <p:grpSp>
          <p:nvGrpSpPr>
            <p:cNvPr id="31794" name="组合 85"/>
            <p:cNvGrpSpPr>
              <a:grpSpLocks/>
            </p:cNvGrpSpPr>
            <p:nvPr/>
          </p:nvGrpSpPr>
          <p:grpSpPr bwMode="auto">
            <a:xfrm>
              <a:off x="409746" y="2033587"/>
              <a:ext cx="1593522" cy="1277938"/>
              <a:chOff x="420070" y="2033587"/>
              <a:chExt cx="1593522" cy="1277938"/>
            </a:xfrm>
          </p:grpSpPr>
          <p:sp>
            <p:nvSpPr>
              <p:cNvPr id="79884" name="Oval 12"/>
              <p:cNvSpPr>
                <a:spLocks noChangeArrowheads="1"/>
              </p:cNvSpPr>
              <p:nvPr/>
            </p:nvSpPr>
            <p:spPr bwMode="gray">
              <a:xfrm>
                <a:off x="420070" y="2386266"/>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79885" name="Oval 13"/>
              <p:cNvSpPr>
                <a:spLocks noChangeArrowheads="1"/>
              </p:cNvSpPr>
              <p:nvPr/>
            </p:nvSpPr>
            <p:spPr bwMode="gray">
              <a:xfrm>
                <a:off x="420070" y="2386266"/>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79886" name="Oval 14"/>
              <p:cNvSpPr>
                <a:spLocks noChangeArrowheads="1"/>
              </p:cNvSpPr>
              <p:nvPr/>
            </p:nvSpPr>
            <p:spPr bwMode="gray">
              <a:xfrm>
                <a:off x="531172" y="2385471"/>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79887" name="Oval 15"/>
              <p:cNvSpPr>
                <a:spLocks noChangeArrowheads="1"/>
              </p:cNvSpPr>
              <p:nvPr/>
            </p:nvSpPr>
            <p:spPr bwMode="gray">
              <a:xfrm>
                <a:off x="531172" y="2385471"/>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31799" name="Oval 16"/>
              <p:cNvSpPr>
                <a:spLocks noChangeArrowheads="1"/>
              </p:cNvSpPr>
              <p:nvPr/>
            </p:nvSpPr>
            <p:spPr bwMode="gray">
              <a:xfrm>
                <a:off x="605632" y="2386176"/>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31800" name="Group 17"/>
              <p:cNvGrpSpPr>
                <a:grpSpLocks/>
              </p:cNvGrpSpPr>
              <p:nvPr/>
            </p:nvGrpSpPr>
            <p:grpSpPr bwMode="auto">
              <a:xfrm>
                <a:off x="627063" y="2033587"/>
                <a:ext cx="1290638" cy="1277938"/>
                <a:chOff x="4166" y="1706"/>
                <a:chExt cx="1252" cy="1252"/>
              </a:xfrm>
            </p:grpSpPr>
            <p:sp>
              <p:nvSpPr>
                <p:cNvPr id="31802"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803"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804"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805"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31801" name="Text Box 37"/>
              <p:cNvSpPr txBox="1">
                <a:spLocks noChangeArrowheads="1"/>
              </p:cNvSpPr>
              <p:nvPr/>
            </p:nvSpPr>
            <p:spPr bwMode="gray">
              <a:xfrm>
                <a:off x="561290" y="2441724"/>
                <a:ext cx="1285504"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200" dirty="0">
                    <a:latin typeface="+mn-ea"/>
                    <a:ea typeface="+mn-ea"/>
                  </a:rPr>
                  <a:t>  </a:t>
                </a:r>
                <a:r>
                  <a:rPr lang="zh-CN" altLang="en-US" sz="2400" dirty="0">
                    <a:latin typeface="+mn-ea"/>
                    <a:ea typeface="+mn-ea"/>
                  </a:rPr>
                  <a:t>采购成本</a:t>
                </a:r>
                <a:endParaRPr lang="zh-CN" sz="2400" dirty="0">
                  <a:latin typeface="+mn-ea"/>
                  <a:ea typeface="+mn-ea"/>
                </a:endParaRPr>
              </a:p>
            </p:txBody>
          </p:sp>
        </p:grpSp>
      </p:grpSp>
      <p:grpSp>
        <p:nvGrpSpPr>
          <p:cNvPr id="6" name="组合 90"/>
          <p:cNvGrpSpPr>
            <a:grpSpLocks/>
          </p:cNvGrpSpPr>
          <p:nvPr/>
        </p:nvGrpSpPr>
        <p:grpSpPr bwMode="auto">
          <a:xfrm>
            <a:off x="3422570" y="1772817"/>
            <a:ext cx="2817446" cy="3888432"/>
            <a:chOff x="2589981" y="2021011"/>
            <a:chExt cx="2288704" cy="4288309"/>
          </a:xfrm>
        </p:grpSpPr>
        <p:sp>
          <p:nvSpPr>
            <p:cNvPr id="31780" name="AutoShape 3"/>
            <p:cNvSpPr>
              <a:spLocks noChangeArrowheads="1"/>
            </p:cNvSpPr>
            <p:nvPr/>
          </p:nvSpPr>
          <p:spPr bwMode="auto">
            <a:xfrm>
              <a:off x="2589981" y="3573016"/>
              <a:ext cx="2288704" cy="2736304"/>
            </a:xfrm>
            <a:prstGeom prst="roundRect">
              <a:avLst>
                <a:gd name="adj" fmla="val 13745"/>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lstStyle/>
            <a:p>
              <a:pPr>
                <a:lnSpc>
                  <a:spcPct val="110000"/>
                </a:lnSpc>
              </a:pPr>
              <a:r>
                <a:rPr lang="zh-CN" altLang="en-US" sz="1800" dirty="0">
                  <a:latin typeface="+mn-ea"/>
                  <a:ea typeface="+mn-ea"/>
                </a:rPr>
                <a:t>　　订货成本是指企业为了组织进货而发生的费用，如与存货采购有关的办公费、差旅费、邮资、电话费、运输费、检验费、入库搬运费等。 </a:t>
              </a:r>
              <a:endParaRPr lang="zh-CN" sz="1800" dirty="0">
                <a:latin typeface="+mn-ea"/>
                <a:ea typeface="+mn-ea"/>
              </a:endParaRPr>
            </a:p>
          </p:txBody>
        </p:sp>
        <p:grpSp>
          <p:nvGrpSpPr>
            <p:cNvPr id="31781" name="组合 86"/>
            <p:cNvGrpSpPr>
              <a:grpSpLocks/>
            </p:cNvGrpSpPr>
            <p:nvPr/>
          </p:nvGrpSpPr>
          <p:grpSpPr bwMode="auto">
            <a:xfrm>
              <a:off x="2882021" y="2021011"/>
              <a:ext cx="1593522" cy="1277938"/>
              <a:chOff x="3105912" y="2021011"/>
              <a:chExt cx="1593522" cy="1277938"/>
            </a:xfrm>
          </p:grpSpPr>
          <p:sp>
            <p:nvSpPr>
              <p:cNvPr id="51" name="Oval 12"/>
              <p:cNvSpPr>
                <a:spLocks noChangeArrowheads="1"/>
              </p:cNvSpPr>
              <p:nvPr/>
            </p:nvSpPr>
            <p:spPr bwMode="gray">
              <a:xfrm>
                <a:off x="3105912" y="2373690"/>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52" name="Oval 13"/>
              <p:cNvSpPr>
                <a:spLocks noChangeArrowheads="1"/>
              </p:cNvSpPr>
              <p:nvPr/>
            </p:nvSpPr>
            <p:spPr bwMode="gray">
              <a:xfrm>
                <a:off x="3105912" y="2373690"/>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53" name="Oval 14"/>
              <p:cNvSpPr>
                <a:spLocks noChangeArrowheads="1"/>
              </p:cNvSpPr>
              <p:nvPr/>
            </p:nvSpPr>
            <p:spPr bwMode="gray">
              <a:xfrm>
                <a:off x="3217014" y="2372895"/>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54" name="Oval 15"/>
              <p:cNvSpPr>
                <a:spLocks noChangeArrowheads="1"/>
              </p:cNvSpPr>
              <p:nvPr/>
            </p:nvSpPr>
            <p:spPr bwMode="gray">
              <a:xfrm>
                <a:off x="3217014" y="2372895"/>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31786" name="Oval 16"/>
              <p:cNvSpPr>
                <a:spLocks noChangeArrowheads="1"/>
              </p:cNvSpPr>
              <p:nvPr/>
            </p:nvSpPr>
            <p:spPr bwMode="gray">
              <a:xfrm>
                <a:off x="3291474" y="2373600"/>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31787" name="Group 17"/>
              <p:cNvGrpSpPr>
                <a:grpSpLocks/>
              </p:cNvGrpSpPr>
              <p:nvPr/>
            </p:nvGrpSpPr>
            <p:grpSpPr bwMode="auto">
              <a:xfrm>
                <a:off x="3312905" y="2021011"/>
                <a:ext cx="1290638" cy="1277938"/>
                <a:chOff x="4166" y="1706"/>
                <a:chExt cx="1252" cy="1252"/>
              </a:xfrm>
            </p:grpSpPr>
            <p:sp>
              <p:nvSpPr>
                <p:cNvPr id="31789"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90"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91"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92"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31788" name="Text Box 37"/>
              <p:cNvSpPr txBox="1">
                <a:spLocks noChangeArrowheads="1"/>
              </p:cNvSpPr>
              <p:nvPr/>
            </p:nvSpPr>
            <p:spPr bwMode="gray">
              <a:xfrm>
                <a:off x="3247132" y="2429148"/>
                <a:ext cx="1298527"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400" dirty="0">
                    <a:latin typeface="+mn-ea"/>
                    <a:ea typeface="+mn-ea"/>
                  </a:rPr>
                  <a:t>  订货成本</a:t>
                </a:r>
                <a:endParaRPr lang="zh-CN" sz="2400" dirty="0">
                  <a:latin typeface="+mn-ea"/>
                  <a:ea typeface="+mn-ea"/>
                </a:endParaRPr>
              </a:p>
            </p:txBody>
          </p:sp>
        </p:grpSp>
      </p:grpSp>
      <p:grpSp>
        <p:nvGrpSpPr>
          <p:cNvPr id="31768" name="组合 87"/>
          <p:cNvGrpSpPr>
            <a:grpSpLocks/>
          </p:cNvGrpSpPr>
          <p:nvPr/>
        </p:nvGrpSpPr>
        <p:grpSpPr bwMode="auto">
          <a:xfrm>
            <a:off x="6527515" y="1772818"/>
            <a:ext cx="1961661" cy="1158773"/>
            <a:chOff x="5626192" y="2021011"/>
            <a:chExt cx="1593522" cy="1277938"/>
          </a:xfrm>
        </p:grpSpPr>
        <p:sp>
          <p:nvSpPr>
            <p:cNvPr id="63" name="Oval 12"/>
            <p:cNvSpPr>
              <a:spLocks noChangeArrowheads="1"/>
            </p:cNvSpPr>
            <p:nvPr/>
          </p:nvSpPr>
          <p:spPr bwMode="gray">
            <a:xfrm>
              <a:off x="5626192" y="2373690"/>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64" name="Oval 13"/>
            <p:cNvSpPr>
              <a:spLocks noChangeArrowheads="1"/>
            </p:cNvSpPr>
            <p:nvPr/>
          </p:nvSpPr>
          <p:spPr bwMode="gray">
            <a:xfrm>
              <a:off x="5626192" y="2373690"/>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65" name="Oval 14"/>
            <p:cNvSpPr>
              <a:spLocks noChangeArrowheads="1"/>
            </p:cNvSpPr>
            <p:nvPr/>
          </p:nvSpPr>
          <p:spPr bwMode="gray">
            <a:xfrm>
              <a:off x="5737294" y="2372895"/>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66" name="Oval 15"/>
            <p:cNvSpPr>
              <a:spLocks noChangeArrowheads="1"/>
            </p:cNvSpPr>
            <p:nvPr/>
          </p:nvSpPr>
          <p:spPr bwMode="gray">
            <a:xfrm>
              <a:off x="5737294" y="2372895"/>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31773" name="Oval 16"/>
            <p:cNvSpPr>
              <a:spLocks noChangeArrowheads="1"/>
            </p:cNvSpPr>
            <p:nvPr/>
          </p:nvSpPr>
          <p:spPr bwMode="gray">
            <a:xfrm>
              <a:off x="5811754" y="2373600"/>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31774" name="Group 17"/>
            <p:cNvGrpSpPr>
              <a:grpSpLocks/>
            </p:cNvGrpSpPr>
            <p:nvPr/>
          </p:nvGrpSpPr>
          <p:grpSpPr bwMode="auto">
            <a:xfrm>
              <a:off x="5833185" y="2021011"/>
              <a:ext cx="1290638" cy="1277938"/>
              <a:chOff x="4166" y="1706"/>
              <a:chExt cx="1252" cy="1252"/>
            </a:xfrm>
          </p:grpSpPr>
          <p:sp>
            <p:nvSpPr>
              <p:cNvPr id="31776"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77"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78"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79"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31775" name="Text Box 37"/>
            <p:cNvSpPr txBox="1">
              <a:spLocks noChangeArrowheads="1"/>
            </p:cNvSpPr>
            <p:nvPr/>
          </p:nvSpPr>
          <p:spPr bwMode="gray">
            <a:xfrm>
              <a:off x="5767412" y="2429148"/>
              <a:ext cx="1298527"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400" dirty="0">
                  <a:latin typeface="+mn-ea"/>
                  <a:ea typeface="+mn-ea"/>
                </a:rPr>
                <a:t>  储存成本</a:t>
              </a:r>
              <a:endParaRPr lang="zh-CN" sz="2400" dirty="0">
                <a:latin typeface="+mn-ea"/>
                <a:ea typeface="+mn-ea"/>
              </a:endParaRPr>
            </a:p>
          </p:txBody>
        </p:sp>
      </p:grpSp>
      <p:grpSp>
        <p:nvGrpSpPr>
          <p:cNvPr id="31755" name="组合 88"/>
          <p:cNvGrpSpPr>
            <a:grpSpLocks/>
          </p:cNvGrpSpPr>
          <p:nvPr/>
        </p:nvGrpSpPr>
        <p:grpSpPr bwMode="auto">
          <a:xfrm>
            <a:off x="9479842" y="1772818"/>
            <a:ext cx="1961661" cy="1158773"/>
            <a:chOff x="7930448" y="2021011"/>
            <a:chExt cx="1593522" cy="1277938"/>
          </a:xfrm>
        </p:grpSpPr>
        <p:sp>
          <p:nvSpPr>
            <p:cNvPr id="75" name="Oval 12"/>
            <p:cNvSpPr>
              <a:spLocks noChangeArrowheads="1"/>
            </p:cNvSpPr>
            <p:nvPr/>
          </p:nvSpPr>
          <p:spPr bwMode="gray">
            <a:xfrm>
              <a:off x="7930448" y="2373690"/>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76" name="Oval 13"/>
            <p:cNvSpPr>
              <a:spLocks noChangeArrowheads="1"/>
            </p:cNvSpPr>
            <p:nvPr/>
          </p:nvSpPr>
          <p:spPr bwMode="gray">
            <a:xfrm>
              <a:off x="7930448" y="2373690"/>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77" name="Oval 14"/>
            <p:cNvSpPr>
              <a:spLocks noChangeArrowheads="1"/>
            </p:cNvSpPr>
            <p:nvPr/>
          </p:nvSpPr>
          <p:spPr bwMode="gray">
            <a:xfrm>
              <a:off x="8041550" y="2372895"/>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78" name="Oval 15"/>
            <p:cNvSpPr>
              <a:spLocks noChangeArrowheads="1"/>
            </p:cNvSpPr>
            <p:nvPr/>
          </p:nvSpPr>
          <p:spPr bwMode="gray">
            <a:xfrm>
              <a:off x="8041550" y="2372895"/>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31760" name="Oval 16"/>
            <p:cNvSpPr>
              <a:spLocks noChangeArrowheads="1"/>
            </p:cNvSpPr>
            <p:nvPr/>
          </p:nvSpPr>
          <p:spPr bwMode="gray">
            <a:xfrm>
              <a:off x="8116010" y="2373600"/>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31761" name="Group 17"/>
            <p:cNvGrpSpPr>
              <a:grpSpLocks/>
            </p:cNvGrpSpPr>
            <p:nvPr/>
          </p:nvGrpSpPr>
          <p:grpSpPr bwMode="auto">
            <a:xfrm>
              <a:off x="8137441" y="2021011"/>
              <a:ext cx="1290638" cy="1277938"/>
              <a:chOff x="4166" y="1706"/>
              <a:chExt cx="1252" cy="1252"/>
            </a:xfrm>
          </p:grpSpPr>
          <p:sp>
            <p:nvSpPr>
              <p:cNvPr id="31763"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64"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65"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66"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31762" name="Text Box 37"/>
            <p:cNvSpPr txBox="1">
              <a:spLocks noChangeArrowheads="1"/>
            </p:cNvSpPr>
            <p:nvPr/>
          </p:nvSpPr>
          <p:spPr bwMode="gray">
            <a:xfrm>
              <a:off x="8071668" y="2429148"/>
              <a:ext cx="1298527"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400" dirty="0">
                  <a:latin typeface="+mn-ea"/>
                  <a:ea typeface="+mn-ea"/>
                </a:rPr>
                <a:t>  缺货成本</a:t>
              </a:r>
            </a:p>
          </p:txBody>
        </p:sp>
      </p:grpSp>
      <p:grpSp>
        <p:nvGrpSpPr>
          <p:cNvPr id="68" name="组合 67"/>
          <p:cNvGrpSpPr>
            <a:grpSpLocks/>
          </p:cNvGrpSpPr>
          <p:nvPr/>
        </p:nvGrpSpPr>
        <p:grpSpPr bwMode="auto">
          <a:xfrm>
            <a:off x="108561" y="836712"/>
            <a:ext cx="5721471" cy="822325"/>
            <a:chOff x="11113" y="950913"/>
            <a:chExt cx="5445943" cy="822325"/>
          </a:xfrm>
        </p:grpSpPr>
        <p:pic>
          <p:nvPicPr>
            <p:cNvPr id="69"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Text Box 4"/>
            <p:cNvSpPr txBox="1">
              <a:spLocks noChangeArrowheads="1"/>
            </p:cNvSpPr>
            <p:nvPr/>
          </p:nvSpPr>
          <p:spPr bwMode="auto">
            <a:xfrm>
              <a:off x="240207" y="1124751"/>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与存货决策有关的几个概念</a:t>
              </a:r>
            </a:p>
          </p:txBody>
        </p:sp>
      </p:grpSp>
      <p:grpSp>
        <p:nvGrpSpPr>
          <p:cNvPr id="67" name="组合 66"/>
          <p:cNvGrpSpPr/>
          <p:nvPr/>
        </p:nvGrpSpPr>
        <p:grpSpPr>
          <a:xfrm>
            <a:off x="191344" y="44624"/>
            <a:ext cx="4680520" cy="619044"/>
            <a:chOff x="1271464" y="2386619"/>
            <a:chExt cx="4392488" cy="619044"/>
          </a:xfrm>
        </p:grpSpPr>
        <p:sp>
          <p:nvSpPr>
            <p:cNvPr id="7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79" name="TextBox 78"/>
            <p:cNvSpPr txBox="1"/>
            <p:nvPr/>
          </p:nvSpPr>
          <p:spPr>
            <a:xfrm>
              <a:off x="1426882" y="2386619"/>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设计存货管理方案</a:t>
              </a:r>
            </a:p>
          </p:txBody>
        </p:sp>
      </p:grpSp>
      <p:sp>
        <p:nvSpPr>
          <p:cNvPr id="80" name="文本框 110"/>
          <p:cNvSpPr txBox="1"/>
          <p:nvPr/>
        </p:nvSpPr>
        <p:spPr>
          <a:xfrm>
            <a:off x="6247269" y="3645024"/>
            <a:ext cx="5080661" cy="1135054"/>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444500">
              <a:lnSpc>
                <a:spcPct val="150000"/>
              </a:lnSpc>
            </a:pPr>
            <a:r>
              <a:rPr lang="zh-CN" sz="2400" b="1" dirty="0">
                <a:solidFill>
                  <a:schemeClr val="tx2"/>
                </a:solidFill>
                <a:latin typeface="+mn-ea"/>
              </a:rPr>
              <a:t>订货成本</a:t>
            </a:r>
          </a:p>
          <a:p>
            <a:pPr marL="0" indent="444500">
              <a:lnSpc>
                <a:spcPct val="150000"/>
              </a:lnSpc>
            </a:pPr>
            <a:r>
              <a:rPr lang="zh-CN" altLang="en-US" sz="2400" b="1" dirty="0">
                <a:solidFill>
                  <a:schemeClr val="tx2"/>
                </a:solidFill>
                <a:latin typeface="+mn-ea"/>
              </a:rPr>
              <a:t> =固定订货成本+变动订货成本</a:t>
            </a:r>
          </a:p>
        </p:txBody>
      </p:sp>
    </p:spTree>
    <p:extLst>
      <p:ext uri="{BB962C8B-B14F-4D97-AF65-F5344CB8AC3E}">
        <p14:creationId xmlns:p14="http://schemas.microsoft.com/office/powerpoint/2010/main" val="42397339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9"/>
          <p:cNvGrpSpPr>
            <a:grpSpLocks/>
          </p:cNvGrpSpPr>
          <p:nvPr/>
        </p:nvGrpSpPr>
        <p:grpSpPr bwMode="auto">
          <a:xfrm>
            <a:off x="470242" y="1785517"/>
            <a:ext cx="2817446" cy="3888432"/>
            <a:chOff x="117706" y="2033587"/>
            <a:chExt cx="2288704" cy="4288309"/>
          </a:xfrm>
        </p:grpSpPr>
        <p:sp>
          <p:nvSpPr>
            <p:cNvPr id="31793" name="AutoShape 3"/>
            <p:cNvSpPr>
              <a:spLocks noChangeArrowheads="1"/>
            </p:cNvSpPr>
            <p:nvPr/>
          </p:nvSpPr>
          <p:spPr bwMode="auto">
            <a:xfrm>
              <a:off x="117706" y="3585592"/>
              <a:ext cx="2288704" cy="2736304"/>
            </a:xfrm>
            <a:prstGeom prst="roundRect">
              <a:avLst>
                <a:gd name="adj" fmla="val 13745"/>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r>
                <a:rPr lang="zh-CN" altLang="en-US" sz="1800" dirty="0">
                  <a:latin typeface="+mn-ea"/>
                  <a:ea typeface="+mn-ea"/>
                </a:rPr>
                <a:t>　　采购成本又称购置成本，是指货物本身的价值。采购成本的总额取决于采购数量和单位采购成本。</a:t>
              </a:r>
            </a:p>
          </p:txBody>
        </p:sp>
        <p:grpSp>
          <p:nvGrpSpPr>
            <p:cNvPr id="31794" name="组合 85"/>
            <p:cNvGrpSpPr>
              <a:grpSpLocks/>
            </p:cNvGrpSpPr>
            <p:nvPr/>
          </p:nvGrpSpPr>
          <p:grpSpPr bwMode="auto">
            <a:xfrm>
              <a:off x="409746" y="2033587"/>
              <a:ext cx="1593522" cy="1277938"/>
              <a:chOff x="420070" y="2033587"/>
              <a:chExt cx="1593522" cy="1277938"/>
            </a:xfrm>
          </p:grpSpPr>
          <p:sp>
            <p:nvSpPr>
              <p:cNvPr id="79884" name="Oval 12"/>
              <p:cNvSpPr>
                <a:spLocks noChangeArrowheads="1"/>
              </p:cNvSpPr>
              <p:nvPr/>
            </p:nvSpPr>
            <p:spPr bwMode="gray">
              <a:xfrm>
                <a:off x="420070" y="2386266"/>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79885" name="Oval 13"/>
              <p:cNvSpPr>
                <a:spLocks noChangeArrowheads="1"/>
              </p:cNvSpPr>
              <p:nvPr/>
            </p:nvSpPr>
            <p:spPr bwMode="gray">
              <a:xfrm>
                <a:off x="420070" y="2386266"/>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79886" name="Oval 14"/>
              <p:cNvSpPr>
                <a:spLocks noChangeArrowheads="1"/>
              </p:cNvSpPr>
              <p:nvPr/>
            </p:nvSpPr>
            <p:spPr bwMode="gray">
              <a:xfrm>
                <a:off x="531172" y="2385471"/>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79887" name="Oval 15"/>
              <p:cNvSpPr>
                <a:spLocks noChangeArrowheads="1"/>
              </p:cNvSpPr>
              <p:nvPr/>
            </p:nvSpPr>
            <p:spPr bwMode="gray">
              <a:xfrm>
                <a:off x="531172" y="2385471"/>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31799" name="Oval 16"/>
              <p:cNvSpPr>
                <a:spLocks noChangeArrowheads="1"/>
              </p:cNvSpPr>
              <p:nvPr/>
            </p:nvSpPr>
            <p:spPr bwMode="gray">
              <a:xfrm>
                <a:off x="605632" y="2386176"/>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31800" name="Group 17"/>
              <p:cNvGrpSpPr>
                <a:grpSpLocks/>
              </p:cNvGrpSpPr>
              <p:nvPr/>
            </p:nvGrpSpPr>
            <p:grpSpPr bwMode="auto">
              <a:xfrm>
                <a:off x="627063" y="2033587"/>
                <a:ext cx="1290638" cy="1277938"/>
                <a:chOff x="4166" y="1706"/>
                <a:chExt cx="1252" cy="1252"/>
              </a:xfrm>
            </p:grpSpPr>
            <p:sp>
              <p:nvSpPr>
                <p:cNvPr id="31802"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803"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804"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805"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31801" name="Text Box 37"/>
              <p:cNvSpPr txBox="1">
                <a:spLocks noChangeArrowheads="1"/>
              </p:cNvSpPr>
              <p:nvPr/>
            </p:nvSpPr>
            <p:spPr bwMode="gray">
              <a:xfrm>
                <a:off x="561290" y="2441724"/>
                <a:ext cx="1285504"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200" dirty="0">
                    <a:latin typeface="+mn-ea"/>
                    <a:ea typeface="+mn-ea"/>
                  </a:rPr>
                  <a:t>  </a:t>
                </a:r>
                <a:r>
                  <a:rPr lang="zh-CN" altLang="en-US" sz="2400" dirty="0">
                    <a:latin typeface="+mn-ea"/>
                    <a:ea typeface="+mn-ea"/>
                  </a:rPr>
                  <a:t>采购成本</a:t>
                </a:r>
                <a:endParaRPr lang="zh-CN" sz="2400" dirty="0">
                  <a:latin typeface="+mn-ea"/>
                  <a:ea typeface="+mn-ea"/>
                </a:endParaRPr>
              </a:p>
            </p:txBody>
          </p:sp>
        </p:grpSp>
      </p:grpSp>
      <p:grpSp>
        <p:nvGrpSpPr>
          <p:cNvPr id="6" name="组合 90"/>
          <p:cNvGrpSpPr>
            <a:grpSpLocks/>
          </p:cNvGrpSpPr>
          <p:nvPr/>
        </p:nvGrpSpPr>
        <p:grpSpPr bwMode="auto">
          <a:xfrm>
            <a:off x="3422570" y="1772817"/>
            <a:ext cx="2817446" cy="3888432"/>
            <a:chOff x="2589981" y="2021011"/>
            <a:chExt cx="2288704" cy="4288309"/>
          </a:xfrm>
        </p:grpSpPr>
        <p:sp>
          <p:nvSpPr>
            <p:cNvPr id="31780" name="AutoShape 3"/>
            <p:cNvSpPr>
              <a:spLocks noChangeArrowheads="1"/>
            </p:cNvSpPr>
            <p:nvPr/>
          </p:nvSpPr>
          <p:spPr bwMode="auto">
            <a:xfrm>
              <a:off x="2589981" y="3573016"/>
              <a:ext cx="2288704" cy="2736304"/>
            </a:xfrm>
            <a:prstGeom prst="roundRect">
              <a:avLst>
                <a:gd name="adj" fmla="val 13745"/>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lstStyle/>
            <a:p>
              <a:pPr>
                <a:lnSpc>
                  <a:spcPct val="110000"/>
                </a:lnSpc>
              </a:pPr>
              <a:r>
                <a:rPr lang="zh-CN" altLang="en-US" sz="1800" dirty="0">
                  <a:latin typeface="+mn-ea"/>
                  <a:ea typeface="+mn-ea"/>
                </a:rPr>
                <a:t>　　订货成本是指企业为了组织进货而发生的费用，如与存货采购有关的办公费、差旅费、邮资、电话费、运输费、检验费、入库搬运费等。 </a:t>
              </a:r>
              <a:endParaRPr lang="zh-CN" sz="1800" dirty="0">
                <a:latin typeface="+mn-ea"/>
                <a:ea typeface="+mn-ea"/>
              </a:endParaRPr>
            </a:p>
          </p:txBody>
        </p:sp>
        <p:grpSp>
          <p:nvGrpSpPr>
            <p:cNvPr id="31781" name="组合 86"/>
            <p:cNvGrpSpPr>
              <a:grpSpLocks/>
            </p:cNvGrpSpPr>
            <p:nvPr/>
          </p:nvGrpSpPr>
          <p:grpSpPr bwMode="auto">
            <a:xfrm>
              <a:off x="2882021" y="2021011"/>
              <a:ext cx="1593522" cy="1277938"/>
              <a:chOff x="3105912" y="2021011"/>
              <a:chExt cx="1593522" cy="1277938"/>
            </a:xfrm>
          </p:grpSpPr>
          <p:sp>
            <p:nvSpPr>
              <p:cNvPr id="51" name="Oval 12"/>
              <p:cNvSpPr>
                <a:spLocks noChangeArrowheads="1"/>
              </p:cNvSpPr>
              <p:nvPr/>
            </p:nvSpPr>
            <p:spPr bwMode="gray">
              <a:xfrm>
                <a:off x="3105912" y="2373690"/>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52" name="Oval 13"/>
              <p:cNvSpPr>
                <a:spLocks noChangeArrowheads="1"/>
              </p:cNvSpPr>
              <p:nvPr/>
            </p:nvSpPr>
            <p:spPr bwMode="gray">
              <a:xfrm>
                <a:off x="3105912" y="2373690"/>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53" name="Oval 14"/>
              <p:cNvSpPr>
                <a:spLocks noChangeArrowheads="1"/>
              </p:cNvSpPr>
              <p:nvPr/>
            </p:nvSpPr>
            <p:spPr bwMode="gray">
              <a:xfrm>
                <a:off x="3217014" y="2372895"/>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54" name="Oval 15"/>
              <p:cNvSpPr>
                <a:spLocks noChangeArrowheads="1"/>
              </p:cNvSpPr>
              <p:nvPr/>
            </p:nvSpPr>
            <p:spPr bwMode="gray">
              <a:xfrm>
                <a:off x="3217014" y="2372895"/>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31786" name="Oval 16"/>
              <p:cNvSpPr>
                <a:spLocks noChangeArrowheads="1"/>
              </p:cNvSpPr>
              <p:nvPr/>
            </p:nvSpPr>
            <p:spPr bwMode="gray">
              <a:xfrm>
                <a:off x="3291474" y="2373600"/>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31787" name="Group 17"/>
              <p:cNvGrpSpPr>
                <a:grpSpLocks/>
              </p:cNvGrpSpPr>
              <p:nvPr/>
            </p:nvGrpSpPr>
            <p:grpSpPr bwMode="auto">
              <a:xfrm>
                <a:off x="3312905" y="2021011"/>
                <a:ext cx="1290638" cy="1277938"/>
                <a:chOff x="4166" y="1706"/>
                <a:chExt cx="1252" cy="1252"/>
              </a:xfrm>
            </p:grpSpPr>
            <p:sp>
              <p:nvSpPr>
                <p:cNvPr id="31789"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90"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91"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92"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31788" name="Text Box 37"/>
              <p:cNvSpPr txBox="1">
                <a:spLocks noChangeArrowheads="1"/>
              </p:cNvSpPr>
              <p:nvPr/>
            </p:nvSpPr>
            <p:spPr bwMode="gray">
              <a:xfrm>
                <a:off x="3247132" y="2429148"/>
                <a:ext cx="1298527"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400" dirty="0">
                    <a:latin typeface="+mn-ea"/>
                    <a:ea typeface="+mn-ea"/>
                  </a:rPr>
                  <a:t>  订货成本</a:t>
                </a:r>
                <a:endParaRPr lang="zh-CN" sz="2400" dirty="0">
                  <a:latin typeface="+mn-ea"/>
                  <a:ea typeface="+mn-ea"/>
                </a:endParaRPr>
              </a:p>
            </p:txBody>
          </p:sp>
        </p:grpSp>
      </p:grpSp>
      <p:grpSp>
        <p:nvGrpSpPr>
          <p:cNvPr id="9" name="组合 91"/>
          <p:cNvGrpSpPr>
            <a:grpSpLocks/>
          </p:cNvGrpSpPr>
          <p:nvPr/>
        </p:nvGrpSpPr>
        <p:grpSpPr bwMode="auto">
          <a:xfrm>
            <a:off x="6168008" y="1772817"/>
            <a:ext cx="2817446" cy="3888432"/>
            <a:chOff x="5062256" y="2021011"/>
            <a:chExt cx="2288704" cy="4288309"/>
          </a:xfrm>
        </p:grpSpPr>
        <p:sp>
          <p:nvSpPr>
            <p:cNvPr id="31767" name="AutoShape 3"/>
            <p:cNvSpPr>
              <a:spLocks noChangeArrowheads="1"/>
            </p:cNvSpPr>
            <p:nvPr/>
          </p:nvSpPr>
          <p:spPr bwMode="auto">
            <a:xfrm>
              <a:off x="5062256" y="3573016"/>
              <a:ext cx="2288704" cy="2736304"/>
            </a:xfrm>
            <a:prstGeom prst="roundRect">
              <a:avLst>
                <a:gd name="adj" fmla="val 13745"/>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lstStyle/>
            <a:p>
              <a:pPr>
                <a:lnSpc>
                  <a:spcPct val="120000"/>
                </a:lnSpc>
              </a:pPr>
              <a:r>
                <a:rPr lang="zh-CN" altLang="en-US" sz="1800" dirty="0">
                  <a:latin typeface="+mn-ea"/>
                  <a:ea typeface="+mn-ea"/>
                </a:rPr>
                <a:t>　　是指企业因持有存货而发生的费用。包括存货的资金占用费或机会成本、仓储费用、保险费用、存货残损与霉变损失等。</a:t>
              </a:r>
            </a:p>
          </p:txBody>
        </p:sp>
        <p:grpSp>
          <p:nvGrpSpPr>
            <p:cNvPr id="31768" name="组合 87"/>
            <p:cNvGrpSpPr>
              <a:grpSpLocks/>
            </p:cNvGrpSpPr>
            <p:nvPr/>
          </p:nvGrpSpPr>
          <p:grpSpPr bwMode="auto">
            <a:xfrm>
              <a:off x="5354296" y="2021011"/>
              <a:ext cx="1593522" cy="1277938"/>
              <a:chOff x="5626192" y="2021011"/>
              <a:chExt cx="1593522" cy="1277938"/>
            </a:xfrm>
          </p:grpSpPr>
          <p:sp>
            <p:nvSpPr>
              <p:cNvPr id="63" name="Oval 12"/>
              <p:cNvSpPr>
                <a:spLocks noChangeArrowheads="1"/>
              </p:cNvSpPr>
              <p:nvPr/>
            </p:nvSpPr>
            <p:spPr bwMode="gray">
              <a:xfrm>
                <a:off x="5626192" y="2373690"/>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64" name="Oval 13"/>
              <p:cNvSpPr>
                <a:spLocks noChangeArrowheads="1"/>
              </p:cNvSpPr>
              <p:nvPr/>
            </p:nvSpPr>
            <p:spPr bwMode="gray">
              <a:xfrm>
                <a:off x="5626192" y="2373690"/>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65" name="Oval 14"/>
              <p:cNvSpPr>
                <a:spLocks noChangeArrowheads="1"/>
              </p:cNvSpPr>
              <p:nvPr/>
            </p:nvSpPr>
            <p:spPr bwMode="gray">
              <a:xfrm>
                <a:off x="5737294" y="2372895"/>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66" name="Oval 15"/>
              <p:cNvSpPr>
                <a:spLocks noChangeArrowheads="1"/>
              </p:cNvSpPr>
              <p:nvPr/>
            </p:nvSpPr>
            <p:spPr bwMode="gray">
              <a:xfrm>
                <a:off x="5737294" y="2372895"/>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31773" name="Oval 16"/>
              <p:cNvSpPr>
                <a:spLocks noChangeArrowheads="1"/>
              </p:cNvSpPr>
              <p:nvPr/>
            </p:nvSpPr>
            <p:spPr bwMode="gray">
              <a:xfrm>
                <a:off x="5811754" y="2373600"/>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31774" name="Group 17"/>
              <p:cNvGrpSpPr>
                <a:grpSpLocks/>
              </p:cNvGrpSpPr>
              <p:nvPr/>
            </p:nvGrpSpPr>
            <p:grpSpPr bwMode="auto">
              <a:xfrm>
                <a:off x="5833185" y="2021011"/>
                <a:ext cx="1290638" cy="1277938"/>
                <a:chOff x="4166" y="1706"/>
                <a:chExt cx="1252" cy="1252"/>
              </a:xfrm>
            </p:grpSpPr>
            <p:sp>
              <p:nvSpPr>
                <p:cNvPr id="31776"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77"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78"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79"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31775" name="Text Box 37"/>
              <p:cNvSpPr txBox="1">
                <a:spLocks noChangeArrowheads="1"/>
              </p:cNvSpPr>
              <p:nvPr/>
            </p:nvSpPr>
            <p:spPr bwMode="gray">
              <a:xfrm>
                <a:off x="5767412" y="2429148"/>
                <a:ext cx="1298527"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400" dirty="0">
                    <a:latin typeface="+mn-ea"/>
                    <a:ea typeface="+mn-ea"/>
                  </a:rPr>
                  <a:t>  储存成本</a:t>
                </a:r>
                <a:endParaRPr lang="zh-CN" sz="2400" dirty="0">
                  <a:latin typeface="+mn-ea"/>
                  <a:ea typeface="+mn-ea"/>
                </a:endParaRPr>
              </a:p>
            </p:txBody>
          </p:sp>
        </p:grpSp>
      </p:grpSp>
      <p:grpSp>
        <p:nvGrpSpPr>
          <p:cNvPr id="31755" name="组合 88"/>
          <p:cNvGrpSpPr>
            <a:grpSpLocks/>
          </p:cNvGrpSpPr>
          <p:nvPr/>
        </p:nvGrpSpPr>
        <p:grpSpPr bwMode="auto">
          <a:xfrm>
            <a:off x="9479842" y="1772818"/>
            <a:ext cx="1961661" cy="1158773"/>
            <a:chOff x="7930448" y="2021011"/>
            <a:chExt cx="1593522" cy="1277938"/>
          </a:xfrm>
        </p:grpSpPr>
        <p:sp>
          <p:nvSpPr>
            <p:cNvPr id="75" name="Oval 12"/>
            <p:cNvSpPr>
              <a:spLocks noChangeArrowheads="1"/>
            </p:cNvSpPr>
            <p:nvPr/>
          </p:nvSpPr>
          <p:spPr bwMode="gray">
            <a:xfrm>
              <a:off x="7930448" y="2373690"/>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76" name="Oval 13"/>
            <p:cNvSpPr>
              <a:spLocks noChangeArrowheads="1"/>
            </p:cNvSpPr>
            <p:nvPr/>
          </p:nvSpPr>
          <p:spPr bwMode="gray">
            <a:xfrm>
              <a:off x="7930448" y="2373690"/>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77" name="Oval 14"/>
            <p:cNvSpPr>
              <a:spLocks noChangeArrowheads="1"/>
            </p:cNvSpPr>
            <p:nvPr/>
          </p:nvSpPr>
          <p:spPr bwMode="gray">
            <a:xfrm>
              <a:off x="8041550" y="2372895"/>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78" name="Oval 15"/>
            <p:cNvSpPr>
              <a:spLocks noChangeArrowheads="1"/>
            </p:cNvSpPr>
            <p:nvPr/>
          </p:nvSpPr>
          <p:spPr bwMode="gray">
            <a:xfrm>
              <a:off x="8041550" y="2372895"/>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31760" name="Oval 16"/>
            <p:cNvSpPr>
              <a:spLocks noChangeArrowheads="1"/>
            </p:cNvSpPr>
            <p:nvPr/>
          </p:nvSpPr>
          <p:spPr bwMode="gray">
            <a:xfrm>
              <a:off x="8116010" y="2373600"/>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31761" name="Group 17"/>
            <p:cNvGrpSpPr>
              <a:grpSpLocks/>
            </p:cNvGrpSpPr>
            <p:nvPr/>
          </p:nvGrpSpPr>
          <p:grpSpPr bwMode="auto">
            <a:xfrm>
              <a:off x="8137441" y="2021011"/>
              <a:ext cx="1290638" cy="1277938"/>
              <a:chOff x="4166" y="1706"/>
              <a:chExt cx="1252" cy="1252"/>
            </a:xfrm>
          </p:grpSpPr>
          <p:sp>
            <p:nvSpPr>
              <p:cNvPr id="31763"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64"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65"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31766"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31762" name="Text Box 37"/>
            <p:cNvSpPr txBox="1">
              <a:spLocks noChangeArrowheads="1"/>
            </p:cNvSpPr>
            <p:nvPr/>
          </p:nvSpPr>
          <p:spPr bwMode="gray">
            <a:xfrm>
              <a:off x="8071668" y="2429148"/>
              <a:ext cx="1298527"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400" dirty="0">
                  <a:latin typeface="+mn-ea"/>
                  <a:ea typeface="+mn-ea"/>
                </a:rPr>
                <a:t>  缺货成本</a:t>
              </a:r>
            </a:p>
          </p:txBody>
        </p:sp>
      </p:grpSp>
      <p:grpSp>
        <p:nvGrpSpPr>
          <p:cNvPr id="68" name="组合 67"/>
          <p:cNvGrpSpPr>
            <a:grpSpLocks/>
          </p:cNvGrpSpPr>
          <p:nvPr/>
        </p:nvGrpSpPr>
        <p:grpSpPr bwMode="auto">
          <a:xfrm>
            <a:off x="108561" y="836712"/>
            <a:ext cx="5721471" cy="822325"/>
            <a:chOff x="11113" y="950913"/>
            <a:chExt cx="5445943" cy="822325"/>
          </a:xfrm>
        </p:grpSpPr>
        <p:pic>
          <p:nvPicPr>
            <p:cNvPr id="69"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Text Box 4"/>
            <p:cNvSpPr txBox="1">
              <a:spLocks noChangeArrowheads="1"/>
            </p:cNvSpPr>
            <p:nvPr/>
          </p:nvSpPr>
          <p:spPr bwMode="auto">
            <a:xfrm>
              <a:off x="240207" y="1124751"/>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与存货决策有关的几个概念</a:t>
              </a:r>
            </a:p>
          </p:txBody>
        </p:sp>
      </p:grpSp>
      <p:grpSp>
        <p:nvGrpSpPr>
          <p:cNvPr id="67" name="组合 66"/>
          <p:cNvGrpSpPr/>
          <p:nvPr/>
        </p:nvGrpSpPr>
        <p:grpSpPr>
          <a:xfrm>
            <a:off x="191344" y="44624"/>
            <a:ext cx="4680520" cy="619044"/>
            <a:chOff x="1271464" y="2386619"/>
            <a:chExt cx="4392488" cy="619044"/>
          </a:xfrm>
        </p:grpSpPr>
        <p:sp>
          <p:nvSpPr>
            <p:cNvPr id="7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79" name="TextBox 78"/>
            <p:cNvSpPr txBox="1"/>
            <p:nvPr/>
          </p:nvSpPr>
          <p:spPr>
            <a:xfrm>
              <a:off x="1426882" y="2386619"/>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设计存货管理方案</a:t>
              </a:r>
            </a:p>
          </p:txBody>
        </p:sp>
      </p:grpSp>
      <p:sp>
        <p:nvSpPr>
          <p:cNvPr id="71" name="出自【趣你的PPT】(微信:qunideppt)：最优质的PPT资源库"/>
          <p:cNvSpPr>
            <a:spLocks noChangeAspect="1" noEditPoints="1"/>
          </p:cNvSpPr>
          <p:nvPr/>
        </p:nvSpPr>
        <p:spPr bwMode="auto">
          <a:xfrm>
            <a:off x="4022388" y="6472533"/>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72" name="文本框 110"/>
          <p:cNvSpPr txBox="1"/>
          <p:nvPr/>
        </p:nvSpPr>
        <p:spPr>
          <a:xfrm>
            <a:off x="9265275" y="4693259"/>
            <a:ext cx="2663074"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381000"/>
            <a:r>
              <a:rPr lang="zh-CN" dirty="0">
                <a:sym typeface="+mn-ea"/>
              </a:rPr>
              <a:t>变动储存成本，如存货资金的应计利息等，属于决策相关成本。</a:t>
            </a:r>
            <a:endParaRPr lang="zh-CN" altLang="en-US" b="1" dirty="0">
              <a:solidFill>
                <a:srgbClr val="C00000"/>
              </a:solidFill>
            </a:endParaRPr>
          </a:p>
        </p:txBody>
      </p:sp>
      <p:sp>
        <p:nvSpPr>
          <p:cNvPr id="73" name="文本框 4"/>
          <p:cNvSpPr txBox="1"/>
          <p:nvPr/>
        </p:nvSpPr>
        <p:spPr>
          <a:xfrm>
            <a:off x="9277031" y="3179534"/>
            <a:ext cx="2658963"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444500"/>
            <a:r>
              <a:rPr lang="zh-CN" dirty="0">
                <a:sym typeface="+mn-ea"/>
              </a:rPr>
              <a:t>固定性储存成本，如仓储部门员工的工资、仓库的折旧费，属于决策无关成本；</a:t>
            </a:r>
            <a:endParaRPr lang="zh-CN" altLang="en-US" b="1" dirty="0">
              <a:ea typeface="宋体" panose="02010600030101010101" pitchFamily="2" charset="-122"/>
            </a:endParaRPr>
          </a:p>
        </p:txBody>
      </p:sp>
      <p:sp>
        <p:nvSpPr>
          <p:cNvPr id="81" name="文本框 110"/>
          <p:cNvSpPr txBox="1"/>
          <p:nvPr/>
        </p:nvSpPr>
        <p:spPr>
          <a:xfrm>
            <a:off x="3987185" y="5469031"/>
            <a:ext cx="5080661" cy="1200329"/>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indent="444500">
              <a:lnSpc>
                <a:spcPct val="150000"/>
              </a:lnSpc>
            </a:pPr>
            <a:r>
              <a:rPr lang="zh-CN" altLang="en-US" sz="2400" dirty="0">
                <a:solidFill>
                  <a:schemeClr val="tx2"/>
                </a:solidFill>
                <a:latin typeface="+mn-ea"/>
              </a:rPr>
              <a:t>储存</a:t>
            </a:r>
            <a:r>
              <a:rPr lang="zh-CN" sz="2400" b="1" dirty="0">
                <a:solidFill>
                  <a:schemeClr val="tx2"/>
                </a:solidFill>
                <a:latin typeface="+mn-ea"/>
              </a:rPr>
              <a:t>成本</a:t>
            </a:r>
          </a:p>
          <a:p>
            <a:pPr marL="0" indent="444500">
              <a:lnSpc>
                <a:spcPct val="150000"/>
              </a:lnSpc>
            </a:pPr>
            <a:r>
              <a:rPr lang="zh-CN" altLang="en-US" sz="2400" b="1" dirty="0">
                <a:solidFill>
                  <a:schemeClr val="tx2"/>
                </a:solidFill>
                <a:latin typeface="+mn-ea"/>
              </a:rPr>
              <a:t> =固定储存成本+变动</a:t>
            </a:r>
            <a:r>
              <a:rPr lang="zh-CN" altLang="en-US" sz="2400" dirty="0">
                <a:solidFill>
                  <a:schemeClr val="tx2"/>
                </a:solidFill>
                <a:latin typeface="+mn-ea"/>
              </a:rPr>
              <a:t>储存</a:t>
            </a:r>
            <a:r>
              <a:rPr lang="zh-CN" altLang="en-US" sz="2400" b="1" dirty="0">
                <a:solidFill>
                  <a:schemeClr val="tx2"/>
                </a:solidFill>
                <a:latin typeface="+mn-ea"/>
              </a:rPr>
              <a:t>成本</a:t>
            </a:r>
          </a:p>
        </p:txBody>
      </p:sp>
    </p:spTree>
    <p:extLst>
      <p:ext uri="{BB962C8B-B14F-4D97-AF65-F5344CB8AC3E}">
        <p14:creationId xmlns:p14="http://schemas.microsoft.com/office/powerpoint/2010/main" val="39169232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a:grpSpLocks/>
          </p:cNvGrpSpPr>
          <p:nvPr/>
        </p:nvGrpSpPr>
        <p:grpSpPr bwMode="auto">
          <a:xfrm>
            <a:off x="108561" y="836712"/>
            <a:ext cx="5721471" cy="822325"/>
            <a:chOff x="11113" y="950913"/>
            <a:chExt cx="5445943" cy="822325"/>
          </a:xfrm>
        </p:grpSpPr>
        <p:pic>
          <p:nvPicPr>
            <p:cNvPr id="69"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Text Box 4"/>
            <p:cNvSpPr txBox="1">
              <a:spLocks noChangeArrowheads="1"/>
            </p:cNvSpPr>
            <p:nvPr/>
          </p:nvSpPr>
          <p:spPr bwMode="auto">
            <a:xfrm>
              <a:off x="240207" y="1124751"/>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与存货决策有关的几个概念</a:t>
              </a:r>
            </a:p>
          </p:txBody>
        </p:sp>
      </p:grpSp>
      <p:grpSp>
        <p:nvGrpSpPr>
          <p:cNvPr id="67" name="组合 66"/>
          <p:cNvGrpSpPr/>
          <p:nvPr/>
        </p:nvGrpSpPr>
        <p:grpSpPr>
          <a:xfrm>
            <a:off x="191344" y="44624"/>
            <a:ext cx="4680520" cy="619044"/>
            <a:chOff x="1271464" y="2386619"/>
            <a:chExt cx="4392488" cy="619044"/>
          </a:xfrm>
        </p:grpSpPr>
        <p:sp>
          <p:nvSpPr>
            <p:cNvPr id="7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79" name="TextBox 78"/>
            <p:cNvSpPr txBox="1"/>
            <p:nvPr/>
          </p:nvSpPr>
          <p:spPr>
            <a:xfrm>
              <a:off x="1426882" y="2386619"/>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设计存货管理方案</a:t>
              </a:r>
            </a:p>
          </p:txBody>
        </p:sp>
      </p:grpSp>
      <p:grpSp>
        <p:nvGrpSpPr>
          <p:cNvPr id="80" name="组合 89"/>
          <p:cNvGrpSpPr>
            <a:grpSpLocks/>
          </p:cNvGrpSpPr>
          <p:nvPr/>
        </p:nvGrpSpPr>
        <p:grpSpPr bwMode="auto">
          <a:xfrm>
            <a:off x="326226" y="1916832"/>
            <a:ext cx="2817446" cy="3888432"/>
            <a:chOff x="117706" y="2033587"/>
            <a:chExt cx="2288704" cy="4288309"/>
          </a:xfrm>
        </p:grpSpPr>
        <p:sp>
          <p:nvSpPr>
            <p:cNvPr id="82" name="AutoShape 3"/>
            <p:cNvSpPr>
              <a:spLocks noChangeArrowheads="1"/>
            </p:cNvSpPr>
            <p:nvPr/>
          </p:nvSpPr>
          <p:spPr bwMode="auto">
            <a:xfrm>
              <a:off x="117706" y="3585592"/>
              <a:ext cx="2288704" cy="2736304"/>
            </a:xfrm>
            <a:prstGeom prst="roundRect">
              <a:avLst>
                <a:gd name="adj" fmla="val 13745"/>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lstStyle/>
            <a:p>
              <a:r>
                <a:rPr lang="zh-CN" altLang="en-US" sz="1800">
                  <a:latin typeface="+mn-ea"/>
                  <a:ea typeface="+mn-ea"/>
                </a:rPr>
                <a:t>　　采购成本又称购置成本，是指货物本身的价值。采购成本的总额取决于采购数量和单位采购成本。</a:t>
              </a:r>
            </a:p>
          </p:txBody>
        </p:sp>
        <p:grpSp>
          <p:nvGrpSpPr>
            <p:cNvPr id="83" name="组合 85"/>
            <p:cNvGrpSpPr>
              <a:grpSpLocks/>
            </p:cNvGrpSpPr>
            <p:nvPr/>
          </p:nvGrpSpPr>
          <p:grpSpPr bwMode="auto">
            <a:xfrm>
              <a:off x="409746" y="2033587"/>
              <a:ext cx="1593522" cy="1277938"/>
              <a:chOff x="420070" y="2033587"/>
              <a:chExt cx="1593522" cy="1277938"/>
            </a:xfrm>
          </p:grpSpPr>
          <p:sp>
            <p:nvSpPr>
              <p:cNvPr id="84" name="Oval 12"/>
              <p:cNvSpPr>
                <a:spLocks noChangeArrowheads="1"/>
              </p:cNvSpPr>
              <p:nvPr/>
            </p:nvSpPr>
            <p:spPr bwMode="gray">
              <a:xfrm>
                <a:off x="420070" y="2386266"/>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85" name="Oval 13"/>
              <p:cNvSpPr>
                <a:spLocks noChangeArrowheads="1"/>
              </p:cNvSpPr>
              <p:nvPr/>
            </p:nvSpPr>
            <p:spPr bwMode="gray">
              <a:xfrm>
                <a:off x="420070" y="2386266"/>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86" name="Oval 14"/>
              <p:cNvSpPr>
                <a:spLocks noChangeArrowheads="1"/>
              </p:cNvSpPr>
              <p:nvPr/>
            </p:nvSpPr>
            <p:spPr bwMode="gray">
              <a:xfrm>
                <a:off x="531172" y="2385471"/>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87" name="Oval 15"/>
              <p:cNvSpPr>
                <a:spLocks noChangeArrowheads="1"/>
              </p:cNvSpPr>
              <p:nvPr/>
            </p:nvSpPr>
            <p:spPr bwMode="gray">
              <a:xfrm>
                <a:off x="531172" y="2385471"/>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88" name="Oval 16"/>
              <p:cNvSpPr>
                <a:spLocks noChangeArrowheads="1"/>
              </p:cNvSpPr>
              <p:nvPr/>
            </p:nvSpPr>
            <p:spPr bwMode="gray">
              <a:xfrm>
                <a:off x="605632" y="2386176"/>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89" name="Group 17"/>
              <p:cNvGrpSpPr>
                <a:grpSpLocks/>
              </p:cNvGrpSpPr>
              <p:nvPr/>
            </p:nvGrpSpPr>
            <p:grpSpPr bwMode="auto">
              <a:xfrm>
                <a:off x="627063" y="2033587"/>
                <a:ext cx="1290638" cy="1277938"/>
                <a:chOff x="4166" y="1706"/>
                <a:chExt cx="1252" cy="1252"/>
              </a:xfrm>
            </p:grpSpPr>
            <p:sp>
              <p:nvSpPr>
                <p:cNvPr id="91"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92"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93"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94"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90" name="Text Box 37"/>
              <p:cNvSpPr txBox="1">
                <a:spLocks noChangeArrowheads="1"/>
              </p:cNvSpPr>
              <p:nvPr/>
            </p:nvSpPr>
            <p:spPr bwMode="gray">
              <a:xfrm>
                <a:off x="561290" y="2441724"/>
                <a:ext cx="1066739" cy="475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200" dirty="0">
                    <a:latin typeface="+mn-ea"/>
                    <a:ea typeface="+mn-ea"/>
                  </a:rPr>
                  <a:t>采购成本</a:t>
                </a:r>
                <a:endParaRPr lang="zh-CN" sz="2200" dirty="0">
                  <a:latin typeface="+mn-ea"/>
                  <a:ea typeface="+mn-ea"/>
                </a:endParaRPr>
              </a:p>
            </p:txBody>
          </p:sp>
        </p:grpSp>
      </p:grpSp>
      <p:grpSp>
        <p:nvGrpSpPr>
          <p:cNvPr id="95" name="组合 90"/>
          <p:cNvGrpSpPr>
            <a:grpSpLocks/>
          </p:cNvGrpSpPr>
          <p:nvPr/>
        </p:nvGrpSpPr>
        <p:grpSpPr bwMode="auto">
          <a:xfrm>
            <a:off x="3278554" y="1904132"/>
            <a:ext cx="2817446" cy="3888432"/>
            <a:chOff x="2589981" y="2021011"/>
            <a:chExt cx="2288704" cy="4288309"/>
          </a:xfrm>
        </p:grpSpPr>
        <p:sp>
          <p:nvSpPr>
            <p:cNvPr id="96" name="AutoShape 3"/>
            <p:cNvSpPr>
              <a:spLocks noChangeArrowheads="1"/>
            </p:cNvSpPr>
            <p:nvPr/>
          </p:nvSpPr>
          <p:spPr bwMode="auto">
            <a:xfrm>
              <a:off x="2589981" y="3573016"/>
              <a:ext cx="2288704" cy="2736304"/>
            </a:xfrm>
            <a:prstGeom prst="roundRect">
              <a:avLst>
                <a:gd name="adj" fmla="val 13745"/>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lstStyle/>
            <a:p>
              <a:r>
                <a:rPr lang="zh-CN" altLang="en-US" sz="1800">
                  <a:latin typeface="+mn-ea"/>
                  <a:ea typeface="+mn-ea"/>
                </a:rPr>
                <a:t>　　订货成本是指企业为了组织进货而发生的费用，即取得订单的成本，如与存货采购有关的办公费、差旅费、邮资、电话费、运输费、检验费、入库搬运费等。 </a:t>
              </a:r>
              <a:endParaRPr lang="zh-CN" sz="1800">
                <a:latin typeface="+mn-ea"/>
                <a:ea typeface="+mn-ea"/>
              </a:endParaRPr>
            </a:p>
          </p:txBody>
        </p:sp>
        <p:grpSp>
          <p:nvGrpSpPr>
            <p:cNvPr id="97" name="组合 86"/>
            <p:cNvGrpSpPr>
              <a:grpSpLocks/>
            </p:cNvGrpSpPr>
            <p:nvPr/>
          </p:nvGrpSpPr>
          <p:grpSpPr bwMode="auto">
            <a:xfrm>
              <a:off x="2882021" y="2021011"/>
              <a:ext cx="1593522" cy="1277938"/>
              <a:chOff x="3105912" y="2021011"/>
              <a:chExt cx="1593522" cy="1277938"/>
            </a:xfrm>
          </p:grpSpPr>
          <p:sp>
            <p:nvSpPr>
              <p:cNvPr id="98" name="Oval 12"/>
              <p:cNvSpPr>
                <a:spLocks noChangeArrowheads="1"/>
              </p:cNvSpPr>
              <p:nvPr/>
            </p:nvSpPr>
            <p:spPr bwMode="gray">
              <a:xfrm>
                <a:off x="3105912" y="2373690"/>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99" name="Oval 13"/>
              <p:cNvSpPr>
                <a:spLocks noChangeArrowheads="1"/>
              </p:cNvSpPr>
              <p:nvPr/>
            </p:nvSpPr>
            <p:spPr bwMode="gray">
              <a:xfrm>
                <a:off x="3105912" y="2373690"/>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100" name="Oval 14"/>
              <p:cNvSpPr>
                <a:spLocks noChangeArrowheads="1"/>
              </p:cNvSpPr>
              <p:nvPr/>
            </p:nvSpPr>
            <p:spPr bwMode="gray">
              <a:xfrm>
                <a:off x="3217014" y="2372895"/>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101" name="Oval 15"/>
              <p:cNvSpPr>
                <a:spLocks noChangeArrowheads="1"/>
              </p:cNvSpPr>
              <p:nvPr/>
            </p:nvSpPr>
            <p:spPr bwMode="gray">
              <a:xfrm>
                <a:off x="3217014" y="2372895"/>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102" name="Oval 16"/>
              <p:cNvSpPr>
                <a:spLocks noChangeArrowheads="1"/>
              </p:cNvSpPr>
              <p:nvPr/>
            </p:nvSpPr>
            <p:spPr bwMode="gray">
              <a:xfrm>
                <a:off x="3291474" y="2373600"/>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103" name="Group 17"/>
              <p:cNvGrpSpPr>
                <a:grpSpLocks/>
              </p:cNvGrpSpPr>
              <p:nvPr/>
            </p:nvGrpSpPr>
            <p:grpSpPr bwMode="auto">
              <a:xfrm>
                <a:off x="3312905" y="2021011"/>
                <a:ext cx="1290638" cy="1277938"/>
                <a:chOff x="4166" y="1706"/>
                <a:chExt cx="1252" cy="1252"/>
              </a:xfrm>
            </p:grpSpPr>
            <p:sp>
              <p:nvSpPr>
                <p:cNvPr id="105"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06"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07"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08"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104" name="Text Box 37"/>
              <p:cNvSpPr txBox="1">
                <a:spLocks noChangeArrowheads="1"/>
              </p:cNvSpPr>
              <p:nvPr/>
            </p:nvSpPr>
            <p:spPr bwMode="gray">
              <a:xfrm>
                <a:off x="3247132" y="2429148"/>
                <a:ext cx="1150078"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400">
                    <a:latin typeface="+mn-ea"/>
                    <a:ea typeface="+mn-ea"/>
                  </a:rPr>
                  <a:t>订货成本</a:t>
                </a:r>
                <a:endParaRPr lang="zh-CN" sz="2400">
                  <a:latin typeface="+mn-ea"/>
                  <a:ea typeface="+mn-ea"/>
                </a:endParaRPr>
              </a:p>
            </p:txBody>
          </p:sp>
        </p:grpSp>
      </p:grpSp>
      <p:grpSp>
        <p:nvGrpSpPr>
          <p:cNvPr id="109" name="组合 91"/>
          <p:cNvGrpSpPr>
            <a:grpSpLocks/>
          </p:cNvGrpSpPr>
          <p:nvPr/>
        </p:nvGrpSpPr>
        <p:grpSpPr bwMode="auto">
          <a:xfrm>
            <a:off x="6230817" y="1904132"/>
            <a:ext cx="2817446" cy="3888432"/>
            <a:chOff x="5062256" y="2021011"/>
            <a:chExt cx="2288704" cy="4288309"/>
          </a:xfrm>
        </p:grpSpPr>
        <p:sp>
          <p:nvSpPr>
            <p:cNvPr id="110" name="AutoShape 3"/>
            <p:cNvSpPr>
              <a:spLocks noChangeArrowheads="1"/>
            </p:cNvSpPr>
            <p:nvPr/>
          </p:nvSpPr>
          <p:spPr bwMode="auto">
            <a:xfrm>
              <a:off x="5062256" y="3573016"/>
              <a:ext cx="2288704" cy="2736304"/>
            </a:xfrm>
            <a:prstGeom prst="roundRect">
              <a:avLst>
                <a:gd name="adj" fmla="val 13745"/>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lstStyle/>
            <a:p>
              <a:r>
                <a:rPr lang="zh-CN" altLang="en-US" sz="1800">
                  <a:latin typeface="+mn-ea"/>
                  <a:ea typeface="+mn-ea"/>
                </a:rPr>
                <a:t>　　是指企业因持有存货而发生的费用。包括存货的资金占用费或机会成本、仓储费用、保险费用、存货残损与霉变损失等。</a:t>
              </a:r>
            </a:p>
          </p:txBody>
        </p:sp>
        <p:grpSp>
          <p:nvGrpSpPr>
            <p:cNvPr id="111" name="组合 87"/>
            <p:cNvGrpSpPr>
              <a:grpSpLocks/>
            </p:cNvGrpSpPr>
            <p:nvPr/>
          </p:nvGrpSpPr>
          <p:grpSpPr bwMode="auto">
            <a:xfrm>
              <a:off x="5354296" y="2021011"/>
              <a:ext cx="1593522" cy="1277938"/>
              <a:chOff x="5626192" y="2021011"/>
              <a:chExt cx="1593522" cy="1277938"/>
            </a:xfrm>
          </p:grpSpPr>
          <p:sp>
            <p:nvSpPr>
              <p:cNvPr id="112" name="Oval 12"/>
              <p:cNvSpPr>
                <a:spLocks noChangeArrowheads="1"/>
              </p:cNvSpPr>
              <p:nvPr/>
            </p:nvSpPr>
            <p:spPr bwMode="gray">
              <a:xfrm>
                <a:off x="5626192" y="2373690"/>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113" name="Oval 13"/>
              <p:cNvSpPr>
                <a:spLocks noChangeArrowheads="1"/>
              </p:cNvSpPr>
              <p:nvPr/>
            </p:nvSpPr>
            <p:spPr bwMode="gray">
              <a:xfrm>
                <a:off x="5626192" y="2373690"/>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114" name="Oval 14"/>
              <p:cNvSpPr>
                <a:spLocks noChangeArrowheads="1"/>
              </p:cNvSpPr>
              <p:nvPr/>
            </p:nvSpPr>
            <p:spPr bwMode="gray">
              <a:xfrm>
                <a:off x="5737294" y="2372895"/>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115" name="Oval 15"/>
              <p:cNvSpPr>
                <a:spLocks noChangeArrowheads="1"/>
              </p:cNvSpPr>
              <p:nvPr/>
            </p:nvSpPr>
            <p:spPr bwMode="gray">
              <a:xfrm>
                <a:off x="5737294" y="2372895"/>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116" name="Oval 16"/>
              <p:cNvSpPr>
                <a:spLocks noChangeArrowheads="1"/>
              </p:cNvSpPr>
              <p:nvPr/>
            </p:nvSpPr>
            <p:spPr bwMode="gray">
              <a:xfrm>
                <a:off x="5811754" y="2373600"/>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117" name="Group 17"/>
              <p:cNvGrpSpPr>
                <a:grpSpLocks/>
              </p:cNvGrpSpPr>
              <p:nvPr/>
            </p:nvGrpSpPr>
            <p:grpSpPr bwMode="auto">
              <a:xfrm>
                <a:off x="5833185" y="2021011"/>
                <a:ext cx="1290638" cy="1277938"/>
                <a:chOff x="4166" y="1706"/>
                <a:chExt cx="1252" cy="1252"/>
              </a:xfrm>
            </p:grpSpPr>
            <p:sp>
              <p:nvSpPr>
                <p:cNvPr id="119"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20"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21"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22"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118" name="Text Box 37"/>
              <p:cNvSpPr txBox="1">
                <a:spLocks noChangeArrowheads="1"/>
              </p:cNvSpPr>
              <p:nvPr/>
            </p:nvSpPr>
            <p:spPr bwMode="gray">
              <a:xfrm>
                <a:off x="5767412" y="2429148"/>
                <a:ext cx="1150078"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400">
                    <a:latin typeface="+mn-ea"/>
                    <a:ea typeface="+mn-ea"/>
                  </a:rPr>
                  <a:t>储存成本</a:t>
                </a:r>
                <a:endParaRPr lang="zh-CN" sz="2400">
                  <a:latin typeface="+mn-ea"/>
                  <a:ea typeface="+mn-ea"/>
                </a:endParaRPr>
              </a:p>
            </p:txBody>
          </p:sp>
        </p:grpSp>
      </p:grpSp>
      <p:grpSp>
        <p:nvGrpSpPr>
          <p:cNvPr id="123" name="组合 92"/>
          <p:cNvGrpSpPr>
            <a:grpSpLocks/>
          </p:cNvGrpSpPr>
          <p:nvPr/>
        </p:nvGrpSpPr>
        <p:grpSpPr bwMode="auto">
          <a:xfrm>
            <a:off x="9120336" y="1904132"/>
            <a:ext cx="2817446" cy="3888432"/>
            <a:chOff x="7534530" y="2021011"/>
            <a:chExt cx="2288704" cy="4288309"/>
          </a:xfrm>
        </p:grpSpPr>
        <p:sp>
          <p:nvSpPr>
            <p:cNvPr id="124" name="AutoShape 3"/>
            <p:cNvSpPr>
              <a:spLocks noChangeArrowheads="1"/>
            </p:cNvSpPr>
            <p:nvPr/>
          </p:nvSpPr>
          <p:spPr bwMode="auto">
            <a:xfrm>
              <a:off x="7534530" y="3573016"/>
              <a:ext cx="2288704" cy="2736304"/>
            </a:xfrm>
            <a:prstGeom prst="roundRect">
              <a:avLst>
                <a:gd name="adj" fmla="val 13745"/>
              </a:avLst>
            </a:pr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lstStyle/>
            <a:p>
              <a:r>
                <a:rPr lang="zh-CN" altLang="en-US" sz="1800" dirty="0">
                  <a:latin typeface="+mn-ea"/>
                  <a:ea typeface="+mn-ea"/>
                </a:rPr>
                <a:t>　　缺货成本是指因存货不足而给企业造成的损失，包括由于材料供应中断造成的停工损失、产成品供应中断导致延误发货的信誉损失以及丧失销售机会的经济损失等。</a:t>
              </a:r>
            </a:p>
          </p:txBody>
        </p:sp>
        <p:grpSp>
          <p:nvGrpSpPr>
            <p:cNvPr id="125" name="组合 88"/>
            <p:cNvGrpSpPr>
              <a:grpSpLocks/>
            </p:cNvGrpSpPr>
            <p:nvPr/>
          </p:nvGrpSpPr>
          <p:grpSpPr bwMode="auto">
            <a:xfrm>
              <a:off x="7826570" y="2021011"/>
              <a:ext cx="1593522" cy="1277938"/>
              <a:chOff x="7930448" y="2021011"/>
              <a:chExt cx="1593522" cy="1277938"/>
            </a:xfrm>
          </p:grpSpPr>
          <p:sp>
            <p:nvSpPr>
              <p:cNvPr id="126" name="Oval 12"/>
              <p:cNvSpPr>
                <a:spLocks noChangeArrowheads="1"/>
              </p:cNvSpPr>
              <p:nvPr/>
            </p:nvSpPr>
            <p:spPr bwMode="gray">
              <a:xfrm>
                <a:off x="7930448" y="2373690"/>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127" name="Oval 13"/>
              <p:cNvSpPr>
                <a:spLocks noChangeArrowheads="1"/>
              </p:cNvSpPr>
              <p:nvPr/>
            </p:nvSpPr>
            <p:spPr bwMode="gray">
              <a:xfrm>
                <a:off x="7930448" y="2373690"/>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128" name="Oval 14"/>
              <p:cNvSpPr>
                <a:spLocks noChangeArrowheads="1"/>
              </p:cNvSpPr>
              <p:nvPr/>
            </p:nvSpPr>
            <p:spPr bwMode="gray">
              <a:xfrm>
                <a:off x="8041550" y="2372895"/>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129" name="Oval 15"/>
              <p:cNvSpPr>
                <a:spLocks noChangeArrowheads="1"/>
              </p:cNvSpPr>
              <p:nvPr/>
            </p:nvSpPr>
            <p:spPr bwMode="gray">
              <a:xfrm>
                <a:off x="8041550" y="2372895"/>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130" name="Oval 16"/>
              <p:cNvSpPr>
                <a:spLocks noChangeArrowheads="1"/>
              </p:cNvSpPr>
              <p:nvPr/>
            </p:nvSpPr>
            <p:spPr bwMode="gray">
              <a:xfrm>
                <a:off x="8116010" y="2373600"/>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131" name="Group 17"/>
              <p:cNvGrpSpPr>
                <a:grpSpLocks/>
              </p:cNvGrpSpPr>
              <p:nvPr/>
            </p:nvGrpSpPr>
            <p:grpSpPr bwMode="auto">
              <a:xfrm>
                <a:off x="8137441" y="2021011"/>
                <a:ext cx="1290638" cy="1277938"/>
                <a:chOff x="4166" y="1706"/>
                <a:chExt cx="1252" cy="1252"/>
              </a:xfrm>
            </p:grpSpPr>
            <p:sp>
              <p:nvSpPr>
                <p:cNvPr id="133"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34"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35"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36"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132" name="Text Box 37"/>
              <p:cNvSpPr txBox="1">
                <a:spLocks noChangeArrowheads="1"/>
              </p:cNvSpPr>
              <p:nvPr/>
            </p:nvSpPr>
            <p:spPr bwMode="gray">
              <a:xfrm>
                <a:off x="8071668" y="2429148"/>
                <a:ext cx="1150078"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400">
                    <a:latin typeface="+mn-ea"/>
                    <a:ea typeface="+mn-ea"/>
                  </a:rPr>
                  <a:t>缺货成本</a:t>
                </a:r>
              </a:p>
            </p:txBody>
          </p:sp>
        </p:grpSp>
      </p:grpSp>
    </p:spTree>
    <p:extLst>
      <p:ext uri="{BB962C8B-B14F-4D97-AF65-F5344CB8AC3E}">
        <p14:creationId xmlns:p14="http://schemas.microsoft.com/office/powerpoint/2010/main" val="298114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ppt_x"/>
                                          </p:val>
                                        </p:tav>
                                        <p:tav tm="100000">
                                          <p:val>
                                            <p:strVal val="#ppt_x"/>
                                          </p:val>
                                        </p:tav>
                                      </p:tavLst>
                                    </p:anim>
                                    <p:anim calcmode="lin" valueType="num">
                                      <p:cBhvr additive="base">
                                        <p:cTn id="8" dur="500" fill="hold"/>
                                        <p:tgtEl>
                                          <p:spTgt spid="8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5"/>
                                        </p:tgtEl>
                                        <p:attrNameLst>
                                          <p:attrName>style.visibility</p:attrName>
                                        </p:attrNameLst>
                                      </p:cBhvr>
                                      <p:to>
                                        <p:strVal val="visible"/>
                                      </p:to>
                                    </p:set>
                                    <p:anim calcmode="lin" valueType="num">
                                      <p:cBhvr additive="base">
                                        <p:cTn id="12" dur="500" fill="hold"/>
                                        <p:tgtEl>
                                          <p:spTgt spid="95"/>
                                        </p:tgtEl>
                                        <p:attrNameLst>
                                          <p:attrName>ppt_x</p:attrName>
                                        </p:attrNameLst>
                                      </p:cBhvr>
                                      <p:tavLst>
                                        <p:tav tm="0">
                                          <p:val>
                                            <p:strVal val="#ppt_x"/>
                                          </p:val>
                                        </p:tav>
                                        <p:tav tm="100000">
                                          <p:val>
                                            <p:strVal val="#ppt_x"/>
                                          </p:val>
                                        </p:tav>
                                      </p:tavLst>
                                    </p:anim>
                                    <p:anim calcmode="lin" valueType="num">
                                      <p:cBhvr additive="base">
                                        <p:cTn id="13" dur="500" fill="hold"/>
                                        <p:tgtEl>
                                          <p:spTgt spid="9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9"/>
                                        </p:tgtEl>
                                        <p:attrNameLst>
                                          <p:attrName>style.visibility</p:attrName>
                                        </p:attrNameLst>
                                      </p:cBhvr>
                                      <p:to>
                                        <p:strVal val="visible"/>
                                      </p:to>
                                    </p:set>
                                    <p:anim calcmode="lin" valueType="num">
                                      <p:cBhvr additive="base">
                                        <p:cTn id="17" dur="500" fill="hold"/>
                                        <p:tgtEl>
                                          <p:spTgt spid="109"/>
                                        </p:tgtEl>
                                        <p:attrNameLst>
                                          <p:attrName>ppt_x</p:attrName>
                                        </p:attrNameLst>
                                      </p:cBhvr>
                                      <p:tavLst>
                                        <p:tav tm="0">
                                          <p:val>
                                            <p:strVal val="#ppt_x"/>
                                          </p:val>
                                        </p:tav>
                                        <p:tav tm="100000">
                                          <p:val>
                                            <p:strVal val="#ppt_x"/>
                                          </p:val>
                                        </p:tav>
                                      </p:tavLst>
                                    </p:anim>
                                    <p:anim calcmode="lin" valueType="num">
                                      <p:cBhvr additive="base">
                                        <p:cTn id="18" dur="500" fill="hold"/>
                                        <p:tgtEl>
                                          <p:spTgt spid="10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23"/>
                                        </p:tgtEl>
                                        <p:attrNameLst>
                                          <p:attrName>style.visibility</p:attrName>
                                        </p:attrNameLst>
                                      </p:cBhvr>
                                      <p:to>
                                        <p:strVal val="visible"/>
                                      </p:to>
                                    </p:set>
                                    <p:anim calcmode="lin" valueType="num">
                                      <p:cBhvr additive="base">
                                        <p:cTn id="22" dur="500" fill="hold"/>
                                        <p:tgtEl>
                                          <p:spTgt spid="123"/>
                                        </p:tgtEl>
                                        <p:attrNameLst>
                                          <p:attrName>ppt_x</p:attrName>
                                        </p:attrNameLst>
                                      </p:cBhvr>
                                      <p:tavLst>
                                        <p:tav tm="0">
                                          <p:val>
                                            <p:strVal val="#ppt_x"/>
                                          </p:val>
                                        </p:tav>
                                        <p:tav tm="100000">
                                          <p:val>
                                            <p:strVal val="#ppt_x"/>
                                          </p:val>
                                        </p:tav>
                                      </p:tavLst>
                                    </p:anim>
                                    <p:anim calcmode="lin" valueType="num">
                                      <p:cBhvr additive="base">
                                        <p:cTn id="23" dur="500" fill="hold"/>
                                        <p:tgtEl>
                                          <p:spTgt spid="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a:grpSpLocks/>
          </p:cNvGrpSpPr>
          <p:nvPr/>
        </p:nvGrpSpPr>
        <p:grpSpPr bwMode="auto">
          <a:xfrm>
            <a:off x="108561" y="836712"/>
            <a:ext cx="5721471" cy="822325"/>
            <a:chOff x="11113" y="950913"/>
            <a:chExt cx="5445943" cy="822325"/>
          </a:xfrm>
        </p:grpSpPr>
        <p:pic>
          <p:nvPicPr>
            <p:cNvPr id="69"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Text Box 4"/>
            <p:cNvSpPr txBox="1">
              <a:spLocks noChangeArrowheads="1"/>
            </p:cNvSpPr>
            <p:nvPr/>
          </p:nvSpPr>
          <p:spPr bwMode="auto">
            <a:xfrm>
              <a:off x="240207" y="1124751"/>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与存货决策有关的几个概念</a:t>
              </a:r>
            </a:p>
          </p:txBody>
        </p:sp>
      </p:grpSp>
      <p:grpSp>
        <p:nvGrpSpPr>
          <p:cNvPr id="67" name="组合 66"/>
          <p:cNvGrpSpPr/>
          <p:nvPr/>
        </p:nvGrpSpPr>
        <p:grpSpPr>
          <a:xfrm>
            <a:off x="191344" y="44624"/>
            <a:ext cx="4680520" cy="619044"/>
            <a:chOff x="1271464" y="2386619"/>
            <a:chExt cx="4392488" cy="619044"/>
          </a:xfrm>
        </p:grpSpPr>
        <p:sp>
          <p:nvSpPr>
            <p:cNvPr id="7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79" name="TextBox 78"/>
            <p:cNvSpPr txBox="1"/>
            <p:nvPr/>
          </p:nvSpPr>
          <p:spPr>
            <a:xfrm>
              <a:off x="1426882" y="2386619"/>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设计存货管理方案</a:t>
              </a:r>
            </a:p>
          </p:txBody>
        </p:sp>
      </p:grpSp>
      <p:grpSp>
        <p:nvGrpSpPr>
          <p:cNvPr id="83" name="组合 85"/>
          <p:cNvGrpSpPr>
            <a:grpSpLocks/>
          </p:cNvGrpSpPr>
          <p:nvPr/>
        </p:nvGrpSpPr>
        <p:grpSpPr bwMode="auto">
          <a:xfrm>
            <a:off x="685734" y="1916833"/>
            <a:ext cx="1961661" cy="1158773"/>
            <a:chOff x="420070" y="2033587"/>
            <a:chExt cx="1593522" cy="1277938"/>
          </a:xfrm>
        </p:grpSpPr>
        <p:sp>
          <p:nvSpPr>
            <p:cNvPr id="84" name="Oval 12"/>
            <p:cNvSpPr>
              <a:spLocks noChangeArrowheads="1"/>
            </p:cNvSpPr>
            <p:nvPr/>
          </p:nvSpPr>
          <p:spPr bwMode="gray">
            <a:xfrm>
              <a:off x="420070" y="2386266"/>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85" name="Oval 13"/>
            <p:cNvSpPr>
              <a:spLocks noChangeArrowheads="1"/>
            </p:cNvSpPr>
            <p:nvPr/>
          </p:nvSpPr>
          <p:spPr bwMode="gray">
            <a:xfrm>
              <a:off x="420070" y="2386266"/>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86" name="Oval 14"/>
            <p:cNvSpPr>
              <a:spLocks noChangeArrowheads="1"/>
            </p:cNvSpPr>
            <p:nvPr/>
          </p:nvSpPr>
          <p:spPr bwMode="gray">
            <a:xfrm>
              <a:off x="531172" y="2385471"/>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87" name="Oval 15"/>
            <p:cNvSpPr>
              <a:spLocks noChangeArrowheads="1"/>
            </p:cNvSpPr>
            <p:nvPr/>
          </p:nvSpPr>
          <p:spPr bwMode="gray">
            <a:xfrm>
              <a:off x="531172" y="2385471"/>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88" name="Oval 16"/>
            <p:cNvSpPr>
              <a:spLocks noChangeArrowheads="1"/>
            </p:cNvSpPr>
            <p:nvPr/>
          </p:nvSpPr>
          <p:spPr bwMode="gray">
            <a:xfrm>
              <a:off x="605632" y="2386176"/>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89" name="Group 17"/>
            <p:cNvGrpSpPr>
              <a:grpSpLocks/>
            </p:cNvGrpSpPr>
            <p:nvPr/>
          </p:nvGrpSpPr>
          <p:grpSpPr bwMode="auto">
            <a:xfrm>
              <a:off x="627063" y="2033587"/>
              <a:ext cx="1290638" cy="1277938"/>
              <a:chOff x="4166" y="1706"/>
              <a:chExt cx="1252" cy="1252"/>
            </a:xfrm>
          </p:grpSpPr>
          <p:sp>
            <p:nvSpPr>
              <p:cNvPr id="91"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92"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93"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94"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90" name="Text Box 37"/>
            <p:cNvSpPr txBox="1">
              <a:spLocks noChangeArrowheads="1"/>
            </p:cNvSpPr>
            <p:nvPr/>
          </p:nvSpPr>
          <p:spPr bwMode="gray">
            <a:xfrm>
              <a:off x="561290" y="2441724"/>
              <a:ext cx="1285504"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200" dirty="0">
                  <a:latin typeface="+mn-ea"/>
                  <a:ea typeface="+mn-ea"/>
                </a:rPr>
                <a:t>  </a:t>
              </a:r>
              <a:r>
                <a:rPr lang="zh-CN" altLang="en-US" sz="2400" dirty="0">
                  <a:latin typeface="+mn-ea"/>
                  <a:ea typeface="+mn-ea"/>
                </a:rPr>
                <a:t>采购成本</a:t>
              </a:r>
              <a:endParaRPr lang="zh-CN" sz="2400" dirty="0">
                <a:latin typeface="+mn-ea"/>
                <a:ea typeface="+mn-ea"/>
              </a:endParaRPr>
            </a:p>
          </p:txBody>
        </p:sp>
      </p:grpSp>
      <p:grpSp>
        <p:nvGrpSpPr>
          <p:cNvPr id="97" name="组合 86"/>
          <p:cNvGrpSpPr>
            <a:grpSpLocks/>
          </p:cNvGrpSpPr>
          <p:nvPr/>
        </p:nvGrpSpPr>
        <p:grpSpPr bwMode="auto">
          <a:xfrm>
            <a:off x="3638061" y="1904133"/>
            <a:ext cx="1961661" cy="1158773"/>
            <a:chOff x="3105912" y="2021011"/>
            <a:chExt cx="1593522" cy="1277938"/>
          </a:xfrm>
        </p:grpSpPr>
        <p:sp>
          <p:nvSpPr>
            <p:cNvPr id="98" name="Oval 12"/>
            <p:cNvSpPr>
              <a:spLocks noChangeArrowheads="1"/>
            </p:cNvSpPr>
            <p:nvPr/>
          </p:nvSpPr>
          <p:spPr bwMode="gray">
            <a:xfrm>
              <a:off x="3105912" y="2373690"/>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99" name="Oval 13"/>
            <p:cNvSpPr>
              <a:spLocks noChangeArrowheads="1"/>
            </p:cNvSpPr>
            <p:nvPr/>
          </p:nvSpPr>
          <p:spPr bwMode="gray">
            <a:xfrm>
              <a:off x="3105912" y="2373690"/>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100" name="Oval 14"/>
            <p:cNvSpPr>
              <a:spLocks noChangeArrowheads="1"/>
            </p:cNvSpPr>
            <p:nvPr/>
          </p:nvSpPr>
          <p:spPr bwMode="gray">
            <a:xfrm>
              <a:off x="3217014" y="2372895"/>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101" name="Oval 15"/>
            <p:cNvSpPr>
              <a:spLocks noChangeArrowheads="1"/>
            </p:cNvSpPr>
            <p:nvPr/>
          </p:nvSpPr>
          <p:spPr bwMode="gray">
            <a:xfrm>
              <a:off x="3217014" y="2372895"/>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102" name="Oval 16"/>
            <p:cNvSpPr>
              <a:spLocks noChangeArrowheads="1"/>
            </p:cNvSpPr>
            <p:nvPr/>
          </p:nvSpPr>
          <p:spPr bwMode="gray">
            <a:xfrm>
              <a:off x="3291474" y="2373600"/>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103" name="Group 17"/>
            <p:cNvGrpSpPr>
              <a:grpSpLocks/>
            </p:cNvGrpSpPr>
            <p:nvPr/>
          </p:nvGrpSpPr>
          <p:grpSpPr bwMode="auto">
            <a:xfrm>
              <a:off x="3312905" y="2021011"/>
              <a:ext cx="1290638" cy="1277938"/>
              <a:chOff x="4166" y="1706"/>
              <a:chExt cx="1252" cy="1252"/>
            </a:xfrm>
          </p:grpSpPr>
          <p:sp>
            <p:nvSpPr>
              <p:cNvPr id="105"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06"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07"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08"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104" name="Text Box 37"/>
            <p:cNvSpPr txBox="1">
              <a:spLocks noChangeArrowheads="1"/>
            </p:cNvSpPr>
            <p:nvPr/>
          </p:nvSpPr>
          <p:spPr bwMode="gray">
            <a:xfrm>
              <a:off x="3247132" y="2429148"/>
              <a:ext cx="1298527"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400" dirty="0">
                  <a:latin typeface="+mn-ea"/>
                  <a:ea typeface="+mn-ea"/>
                </a:rPr>
                <a:t>  订货成本</a:t>
              </a:r>
              <a:endParaRPr lang="zh-CN" sz="2400" dirty="0">
                <a:latin typeface="+mn-ea"/>
                <a:ea typeface="+mn-ea"/>
              </a:endParaRPr>
            </a:p>
          </p:txBody>
        </p:sp>
      </p:grpSp>
      <p:grpSp>
        <p:nvGrpSpPr>
          <p:cNvPr id="111" name="组合 87"/>
          <p:cNvGrpSpPr>
            <a:grpSpLocks/>
          </p:cNvGrpSpPr>
          <p:nvPr/>
        </p:nvGrpSpPr>
        <p:grpSpPr bwMode="auto">
          <a:xfrm>
            <a:off x="6590324" y="1904133"/>
            <a:ext cx="1961661" cy="1158773"/>
            <a:chOff x="5626192" y="2021011"/>
            <a:chExt cx="1593522" cy="1277938"/>
          </a:xfrm>
        </p:grpSpPr>
        <p:sp>
          <p:nvSpPr>
            <p:cNvPr id="112" name="Oval 12"/>
            <p:cNvSpPr>
              <a:spLocks noChangeArrowheads="1"/>
            </p:cNvSpPr>
            <p:nvPr/>
          </p:nvSpPr>
          <p:spPr bwMode="gray">
            <a:xfrm>
              <a:off x="5626192" y="2373690"/>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113" name="Oval 13"/>
            <p:cNvSpPr>
              <a:spLocks noChangeArrowheads="1"/>
            </p:cNvSpPr>
            <p:nvPr/>
          </p:nvSpPr>
          <p:spPr bwMode="gray">
            <a:xfrm>
              <a:off x="5626192" y="2373690"/>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114" name="Oval 14"/>
            <p:cNvSpPr>
              <a:spLocks noChangeArrowheads="1"/>
            </p:cNvSpPr>
            <p:nvPr/>
          </p:nvSpPr>
          <p:spPr bwMode="gray">
            <a:xfrm>
              <a:off x="5737294" y="2372895"/>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115" name="Oval 15"/>
            <p:cNvSpPr>
              <a:spLocks noChangeArrowheads="1"/>
            </p:cNvSpPr>
            <p:nvPr/>
          </p:nvSpPr>
          <p:spPr bwMode="gray">
            <a:xfrm>
              <a:off x="5737294" y="2372895"/>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116" name="Oval 16"/>
            <p:cNvSpPr>
              <a:spLocks noChangeArrowheads="1"/>
            </p:cNvSpPr>
            <p:nvPr/>
          </p:nvSpPr>
          <p:spPr bwMode="gray">
            <a:xfrm>
              <a:off x="5811754" y="2373600"/>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117" name="Group 17"/>
            <p:cNvGrpSpPr>
              <a:grpSpLocks/>
            </p:cNvGrpSpPr>
            <p:nvPr/>
          </p:nvGrpSpPr>
          <p:grpSpPr bwMode="auto">
            <a:xfrm>
              <a:off x="5833185" y="2021011"/>
              <a:ext cx="1290638" cy="1277938"/>
              <a:chOff x="4166" y="1706"/>
              <a:chExt cx="1252" cy="1252"/>
            </a:xfrm>
          </p:grpSpPr>
          <p:sp>
            <p:nvSpPr>
              <p:cNvPr id="119"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20"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21"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22"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118" name="Text Box 37"/>
            <p:cNvSpPr txBox="1">
              <a:spLocks noChangeArrowheads="1"/>
            </p:cNvSpPr>
            <p:nvPr/>
          </p:nvSpPr>
          <p:spPr bwMode="gray">
            <a:xfrm>
              <a:off x="5767412" y="2429148"/>
              <a:ext cx="1298527"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400" dirty="0">
                  <a:latin typeface="+mn-ea"/>
                  <a:ea typeface="+mn-ea"/>
                </a:rPr>
                <a:t>  储存成本</a:t>
              </a:r>
              <a:endParaRPr lang="zh-CN" sz="2400" dirty="0">
                <a:latin typeface="+mn-ea"/>
                <a:ea typeface="+mn-ea"/>
              </a:endParaRPr>
            </a:p>
          </p:txBody>
        </p:sp>
      </p:grpSp>
      <p:grpSp>
        <p:nvGrpSpPr>
          <p:cNvPr id="125" name="组合 88"/>
          <p:cNvGrpSpPr>
            <a:grpSpLocks/>
          </p:cNvGrpSpPr>
          <p:nvPr/>
        </p:nvGrpSpPr>
        <p:grpSpPr bwMode="auto">
          <a:xfrm>
            <a:off x="9479842" y="1904133"/>
            <a:ext cx="1961661" cy="1158773"/>
            <a:chOff x="7930448" y="2021011"/>
            <a:chExt cx="1593522" cy="1277938"/>
          </a:xfrm>
        </p:grpSpPr>
        <p:sp>
          <p:nvSpPr>
            <p:cNvPr id="126" name="Oval 12"/>
            <p:cNvSpPr>
              <a:spLocks noChangeArrowheads="1"/>
            </p:cNvSpPr>
            <p:nvPr/>
          </p:nvSpPr>
          <p:spPr bwMode="gray">
            <a:xfrm>
              <a:off x="7930448" y="2373690"/>
              <a:ext cx="211016" cy="572760"/>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127" name="Oval 13"/>
            <p:cNvSpPr>
              <a:spLocks noChangeArrowheads="1"/>
            </p:cNvSpPr>
            <p:nvPr/>
          </p:nvSpPr>
          <p:spPr bwMode="gray">
            <a:xfrm>
              <a:off x="7930448" y="2373690"/>
              <a:ext cx="211016" cy="572760"/>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wrap="none" anchor="ctr">
              <a:spAutoFit/>
            </a:bodyPr>
            <a:lstStyle/>
            <a:p>
              <a:pPr>
                <a:defRPr/>
              </a:pPr>
              <a:endParaRPr lang="zh-CN" altLang="en-US">
                <a:latin typeface="+mn-ea"/>
                <a:ea typeface="+mn-ea"/>
              </a:endParaRPr>
            </a:p>
          </p:txBody>
        </p:sp>
        <p:sp>
          <p:nvSpPr>
            <p:cNvPr id="128" name="Oval 14"/>
            <p:cNvSpPr>
              <a:spLocks noChangeArrowheads="1"/>
            </p:cNvSpPr>
            <p:nvPr/>
          </p:nvSpPr>
          <p:spPr bwMode="gray">
            <a:xfrm>
              <a:off x="8041550" y="2372895"/>
              <a:ext cx="1482420" cy="57276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129" name="Oval 15"/>
            <p:cNvSpPr>
              <a:spLocks noChangeArrowheads="1"/>
            </p:cNvSpPr>
            <p:nvPr/>
          </p:nvSpPr>
          <p:spPr bwMode="gray">
            <a:xfrm>
              <a:off x="8041550" y="2372895"/>
              <a:ext cx="1482420" cy="572760"/>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zh-CN" altLang="en-US">
                <a:latin typeface="+mn-ea"/>
                <a:ea typeface="+mn-ea"/>
              </a:endParaRPr>
            </a:p>
          </p:txBody>
        </p:sp>
        <p:sp>
          <p:nvSpPr>
            <p:cNvPr id="130" name="Oval 16"/>
            <p:cNvSpPr>
              <a:spLocks noChangeArrowheads="1"/>
            </p:cNvSpPr>
            <p:nvPr/>
          </p:nvSpPr>
          <p:spPr bwMode="gray">
            <a:xfrm>
              <a:off x="8116010" y="2373600"/>
              <a:ext cx="1333500" cy="572760"/>
            </a:xfrm>
            <a:prstGeom prst="ellipse">
              <a:avLst/>
            </a:prstGeom>
            <a:solidFill>
              <a:srgbClr val="333333"/>
            </a:soli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zh-CN" altLang="en-US">
                <a:latin typeface="+mn-ea"/>
                <a:ea typeface="+mn-ea"/>
              </a:endParaRPr>
            </a:p>
          </p:txBody>
        </p:sp>
        <p:grpSp>
          <p:nvGrpSpPr>
            <p:cNvPr id="131" name="Group 17"/>
            <p:cNvGrpSpPr>
              <a:grpSpLocks/>
            </p:cNvGrpSpPr>
            <p:nvPr/>
          </p:nvGrpSpPr>
          <p:grpSpPr bwMode="auto">
            <a:xfrm>
              <a:off x="8137441" y="2021011"/>
              <a:ext cx="1290638" cy="1277938"/>
              <a:chOff x="4166" y="1706"/>
              <a:chExt cx="1252" cy="1252"/>
            </a:xfrm>
          </p:grpSpPr>
          <p:sp>
            <p:nvSpPr>
              <p:cNvPr id="133" name="Oval 1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34" name="Oval 1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35" name="Oval 2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sp>
            <p:nvSpPr>
              <p:cNvPr id="136" name="Oval 21"/>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en-US">
                  <a:latin typeface="+mn-ea"/>
                  <a:ea typeface="+mn-ea"/>
                </a:endParaRPr>
              </a:p>
            </p:txBody>
          </p:sp>
        </p:grpSp>
        <p:sp>
          <p:nvSpPr>
            <p:cNvPr id="132" name="Text Box 37"/>
            <p:cNvSpPr txBox="1">
              <a:spLocks noChangeArrowheads="1"/>
            </p:cNvSpPr>
            <p:nvPr/>
          </p:nvSpPr>
          <p:spPr bwMode="gray">
            <a:xfrm>
              <a:off x="8071668" y="2429148"/>
              <a:ext cx="1298527" cy="50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lang="zh-CN" altLang="en-US" sz="2400" dirty="0">
                  <a:latin typeface="+mn-ea"/>
                  <a:ea typeface="+mn-ea"/>
                </a:rPr>
                <a:t>  缺货成本</a:t>
              </a:r>
            </a:p>
          </p:txBody>
        </p:sp>
      </p:grpSp>
      <p:sp>
        <p:nvSpPr>
          <p:cNvPr id="64" name="文本框 112"/>
          <p:cNvSpPr txBox="1"/>
          <p:nvPr/>
        </p:nvSpPr>
        <p:spPr>
          <a:xfrm>
            <a:off x="2151090" y="3861046"/>
            <a:ext cx="7307261" cy="461665"/>
          </a:xfrm>
          <a:prstGeom prst="rect">
            <a:avLst/>
          </a:prstGeom>
          <a:noFill/>
          <a:ln w="9525">
            <a:noFill/>
          </a:ln>
        </p:spPr>
        <p:txBody>
          <a:bodyPr wrap="square">
            <a:spAutoFit/>
          </a:bodyPr>
          <a:lstStyle/>
          <a:p>
            <a:pPr marL="0" indent="266700"/>
            <a:r>
              <a:rPr lang="zh-CN" sz="2400" b="1" dirty="0">
                <a:latin typeface="+mn-ea"/>
                <a:ea typeface="+mn-ea"/>
              </a:rPr>
              <a:t>存货相关成本＝变动订货</a:t>
            </a:r>
            <a:r>
              <a:rPr lang="zh-CN" altLang="en-US" sz="2400" b="1" dirty="0">
                <a:latin typeface="+mn-ea"/>
                <a:ea typeface="+mn-ea"/>
              </a:rPr>
              <a:t>成本</a:t>
            </a:r>
            <a:r>
              <a:rPr lang="zh-CN" sz="2400" b="1" dirty="0">
                <a:latin typeface="+mn-ea"/>
                <a:ea typeface="+mn-ea"/>
              </a:rPr>
              <a:t>＋变动储存成本</a:t>
            </a:r>
          </a:p>
        </p:txBody>
      </p:sp>
    </p:spTree>
    <p:extLst>
      <p:ext uri="{BB962C8B-B14F-4D97-AF65-F5344CB8AC3E}">
        <p14:creationId xmlns:p14="http://schemas.microsoft.com/office/powerpoint/2010/main" val="948705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191344" y="44624"/>
            <a:ext cx="5135514" cy="619044"/>
            <a:chOff x="1271464" y="2386619"/>
            <a:chExt cx="4392488" cy="619044"/>
          </a:xfrm>
        </p:grpSpPr>
        <p:sp>
          <p:nvSpPr>
            <p:cNvPr id="7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79" name="TextBox 78"/>
            <p:cNvSpPr txBox="1"/>
            <p:nvPr/>
          </p:nvSpPr>
          <p:spPr>
            <a:xfrm>
              <a:off x="1271464" y="2386619"/>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步骤一设计最佳订货批量</a:t>
              </a:r>
            </a:p>
          </p:txBody>
        </p:sp>
      </p:grpSp>
      <p:grpSp>
        <p:nvGrpSpPr>
          <p:cNvPr id="9" name="组合 34"/>
          <p:cNvGrpSpPr>
            <a:grpSpLocks/>
          </p:cNvGrpSpPr>
          <p:nvPr/>
        </p:nvGrpSpPr>
        <p:grpSpPr bwMode="auto">
          <a:xfrm>
            <a:off x="726616" y="2139952"/>
            <a:ext cx="6992815" cy="503237"/>
            <a:chOff x="1639888" y="2471738"/>
            <a:chExt cx="5681584" cy="503237"/>
          </a:xfrm>
        </p:grpSpPr>
        <p:grpSp>
          <p:nvGrpSpPr>
            <p:cNvPr id="10" name="组合 120"/>
            <p:cNvGrpSpPr>
              <a:grpSpLocks/>
            </p:cNvGrpSpPr>
            <p:nvPr/>
          </p:nvGrpSpPr>
          <p:grpSpPr bwMode="auto">
            <a:xfrm>
              <a:off x="1639888" y="2471738"/>
              <a:ext cx="5681584" cy="503237"/>
              <a:chOff x="1496616" y="2471380"/>
              <a:chExt cx="6336704" cy="576064"/>
            </a:xfrm>
          </p:grpSpPr>
          <p:sp>
            <p:nvSpPr>
              <p:cNvPr id="12" name="AutoShape 11"/>
              <p:cNvSpPr>
                <a:spLocks noChangeArrowheads="1"/>
              </p:cNvSpPr>
              <p:nvPr/>
            </p:nvSpPr>
            <p:spPr bwMode="ltGray">
              <a:xfrm>
                <a:off x="1496616" y="2471380"/>
                <a:ext cx="6336704" cy="576064"/>
              </a:xfrm>
              <a:prstGeom prst="roundRect">
                <a:avLst>
                  <a:gd name="adj" fmla="val 11921"/>
                </a:avLst>
              </a:prstGeom>
              <a:solidFill>
                <a:srgbClr val="FF0000"/>
              </a:solidFill>
              <a:ln w="25400">
                <a:solidFill>
                  <a:srgbClr val="FEFFFF"/>
                </a:solidFill>
                <a:round/>
                <a:headEnd/>
                <a:tailEnd/>
              </a:ln>
              <a:effectLst>
                <a:outerShdw dist="53882" dir="2700000" algn="ctr" rotWithShape="0">
                  <a:srgbClr val="000000">
                    <a:alpha val="50000"/>
                  </a:srgbClr>
                </a:outerShdw>
              </a:effectLst>
            </p:spPr>
            <p:txBody>
              <a:bodyPr wrap="none" anchor="ctr"/>
              <a:lstStyle/>
              <a:p>
                <a:pPr>
                  <a:defRPr/>
                </a:pPr>
                <a:endParaRPr lang="zh-CN" altLang="en-US"/>
              </a:p>
            </p:txBody>
          </p:sp>
          <p:pic>
            <p:nvPicPr>
              <p:cNvPr id="13" name="Picture 12" descr="Picture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2179" y="2519005"/>
                <a:ext cx="792162" cy="363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TextBox 27"/>
            <p:cNvSpPr txBox="1">
              <a:spLocks noChangeArrowheads="1"/>
            </p:cNvSpPr>
            <p:nvPr/>
          </p:nvSpPr>
          <p:spPr bwMode="auto">
            <a:xfrm>
              <a:off x="1658464" y="2500306"/>
              <a:ext cx="564360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kumimoji="1" lang="en-US" altLang="zh-CN" sz="2200">
                  <a:solidFill>
                    <a:schemeClr val="bg1"/>
                  </a:solidFill>
                  <a:latin typeface="Times New Roman" pitchFamily="18" charset="0"/>
                  <a:cs typeface="Times New Roman" pitchFamily="18" charset="0"/>
                </a:rPr>
                <a:t>(</a:t>
              </a:r>
              <a:r>
                <a:rPr kumimoji="1" lang="zh-CN" altLang="zh-CN" sz="2200">
                  <a:solidFill>
                    <a:schemeClr val="bg1"/>
                  </a:solidFill>
                  <a:latin typeface="Times New Roman" pitchFamily="18" charset="0"/>
                  <a:cs typeface="Times New Roman" pitchFamily="18" charset="0"/>
                </a:rPr>
                <a:t>1</a:t>
              </a:r>
              <a:r>
                <a:rPr kumimoji="1" lang="en-US" altLang="zh-CN" sz="2200">
                  <a:solidFill>
                    <a:schemeClr val="bg1"/>
                  </a:solidFill>
                  <a:latin typeface="Times New Roman" pitchFamily="18" charset="0"/>
                  <a:cs typeface="Times New Roman" pitchFamily="18" charset="0"/>
                </a:rPr>
                <a:t>)</a:t>
              </a:r>
              <a:r>
                <a:rPr kumimoji="1" lang="zh-CN" altLang="zh-CN" sz="2200">
                  <a:solidFill>
                    <a:schemeClr val="bg1"/>
                  </a:solidFill>
                  <a:latin typeface="Times New Roman" pitchFamily="18" charset="0"/>
                  <a:cs typeface="Times New Roman" pitchFamily="18" charset="0"/>
                </a:rPr>
                <a:t>能及时补充存货，即存货可瞬时补充</a:t>
              </a:r>
              <a:endParaRPr lang="zh-CN" altLang="en-US" sz="2200">
                <a:solidFill>
                  <a:schemeClr val="bg1"/>
                </a:solidFill>
                <a:latin typeface="Times New Roman" pitchFamily="18" charset="0"/>
                <a:cs typeface="Times New Roman" pitchFamily="18" charset="0"/>
              </a:endParaRPr>
            </a:p>
          </p:txBody>
        </p:sp>
      </p:grpSp>
      <p:grpSp>
        <p:nvGrpSpPr>
          <p:cNvPr id="14" name="组合 35"/>
          <p:cNvGrpSpPr>
            <a:grpSpLocks/>
          </p:cNvGrpSpPr>
          <p:nvPr/>
        </p:nvGrpSpPr>
        <p:grpSpPr bwMode="auto">
          <a:xfrm>
            <a:off x="726616" y="2708277"/>
            <a:ext cx="6992815" cy="504825"/>
            <a:chOff x="1640632" y="3040822"/>
            <a:chExt cx="5681050" cy="504056"/>
          </a:xfrm>
        </p:grpSpPr>
        <p:grpSp>
          <p:nvGrpSpPr>
            <p:cNvPr id="15" name="组合 137"/>
            <p:cNvGrpSpPr/>
            <p:nvPr/>
          </p:nvGrpSpPr>
          <p:grpSpPr>
            <a:xfrm>
              <a:off x="1640632" y="3040822"/>
              <a:ext cx="5681050" cy="504056"/>
              <a:chOff x="1496616" y="2471380"/>
              <a:chExt cx="6336704" cy="576064"/>
            </a:xfrm>
            <a:solidFill>
              <a:srgbClr val="660066"/>
            </a:solidFill>
          </p:grpSpPr>
          <p:sp>
            <p:nvSpPr>
              <p:cNvPr id="17" name="AutoShape 11"/>
              <p:cNvSpPr>
                <a:spLocks noChangeArrowheads="1"/>
              </p:cNvSpPr>
              <p:nvPr/>
            </p:nvSpPr>
            <p:spPr bwMode="ltGray">
              <a:xfrm>
                <a:off x="1496616" y="2471380"/>
                <a:ext cx="6336704" cy="576064"/>
              </a:xfrm>
              <a:prstGeom prst="roundRect">
                <a:avLst>
                  <a:gd name="adj" fmla="val 11921"/>
                </a:avLst>
              </a:prstGeom>
              <a:grpFill/>
              <a:ln w="25400">
                <a:solidFill>
                  <a:srgbClr val="FEFFFF"/>
                </a:solidFill>
                <a:round/>
                <a:headEnd/>
                <a:tailEnd/>
              </a:ln>
              <a:effectLst>
                <a:outerShdw dist="53882" dir="2700000" algn="ctr" rotWithShape="0">
                  <a:srgbClr val="000000">
                    <a:alpha val="50000"/>
                  </a:srgbClr>
                </a:outerShdw>
              </a:effectLst>
            </p:spPr>
            <p:txBody>
              <a:bodyPr wrap="none" anchor="ctr"/>
              <a:lstStyle/>
              <a:p>
                <a:pPr>
                  <a:defRPr/>
                </a:pPr>
                <a:endParaRPr lang="zh-CN" altLang="en-US"/>
              </a:p>
            </p:txBody>
          </p:sp>
          <p:pic>
            <p:nvPicPr>
              <p:cNvPr id="18" name="Picture 12" descr="Picture4"/>
              <p:cNvPicPr>
                <a:picLocks noChangeAspect="1" noChangeArrowheads="1"/>
              </p:cNvPicPr>
              <p:nvPr/>
            </p:nvPicPr>
            <p:blipFill>
              <a:blip r:embed="rId2"/>
              <a:srcRect/>
              <a:stretch>
                <a:fillRect/>
              </a:stretch>
            </p:blipFill>
            <p:spPr bwMode="auto">
              <a:xfrm>
                <a:off x="1552179" y="2519005"/>
                <a:ext cx="792162" cy="363469"/>
              </a:xfrm>
              <a:prstGeom prst="rect">
                <a:avLst/>
              </a:prstGeom>
              <a:grpFill/>
            </p:spPr>
          </p:pic>
        </p:grpSp>
        <p:sp>
          <p:nvSpPr>
            <p:cNvPr id="16" name="TextBox 28"/>
            <p:cNvSpPr txBox="1">
              <a:spLocks noChangeArrowheads="1"/>
            </p:cNvSpPr>
            <p:nvPr/>
          </p:nvSpPr>
          <p:spPr bwMode="auto">
            <a:xfrm>
              <a:off x="1666853" y="3086329"/>
              <a:ext cx="564360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kumimoji="1" lang="en-US" altLang="zh-CN" sz="2200">
                  <a:solidFill>
                    <a:schemeClr val="bg1"/>
                  </a:solidFill>
                  <a:latin typeface="Times New Roman" pitchFamily="18" charset="0"/>
                  <a:cs typeface="Times New Roman" pitchFamily="18" charset="0"/>
                </a:rPr>
                <a:t>(2)</a:t>
              </a:r>
              <a:r>
                <a:rPr kumimoji="1" lang="zh-CN" altLang="en-US" sz="2200">
                  <a:solidFill>
                    <a:schemeClr val="bg1"/>
                  </a:solidFill>
                  <a:latin typeface="Times New Roman" pitchFamily="18" charset="0"/>
                  <a:cs typeface="Times New Roman" pitchFamily="18" charset="0"/>
                </a:rPr>
                <a:t> 能集中到货，即不是陆续入库</a:t>
              </a:r>
              <a:endParaRPr lang="zh-CN" altLang="en-US" sz="2200">
                <a:solidFill>
                  <a:schemeClr val="bg1"/>
                </a:solidFill>
                <a:latin typeface="Times New Roman" pitchFamily="18" charset="0"/>
                <a:cs typeface="Times New Roman" pitchFamily="18" charset="0"/>
              </a:endParaRPr>
            </a:p>
          </p:txBody>
        </p:sp>
      </p:grpSp>
      <p:grpSp>
        <p:nvGrpSpPr>
          <p:cNvPr id="19" name="组合 37"/>
          <p:cNvGrpSpPr>
            <a:grpSpLocks/>
          </p:cNvGrpSpPr>
          <p:nvPr/>
        </p:nvGrpSpPr>
        <p:grpSpPr bwMode="auto">
          <a:xfrm>
            <a:off x="726616" y="3848102"/>
            <a:ext cx="6992815" cy="503237"/>
            <a:chOff x="1639888" y="4179888"/>
            <a:chExt cx="5681584" cy="503237"/>
          </a:xfrm>
        </p:grpSpPr>
        <p:grpSp>
          <p:nvGrpSpPr>
            <p:cNvPr id="20" name="组合 146"/>
            <p:cNvGrpSpPr>
              <a:grpSpLocks/>
            </p:cNvGrpSpPr>
            <p:nvPr/>
          </p:nvGrpSpPr>
          <p:grpSpPr bwMode="auto">
            <a:xfrm>
              <a:off x="1639888" y="4179888"/>
              <a:ext cx="5681584" cy="503237"/>
              <a:chOff x="1496616" y="2471380"/>
              <a:chExt cx="6336704" cy="576064"/>
            </a:xfrm>
          </p:grpSpPr>
          <p:sp>
            <p:nvSpPr>
              <p:cNvPr id="22" name="AutoShape 11"/>
              <p:cNvSpPr>
                <a:spLocks noChangeArrowheads="1"/>
              </p:cNvSpPr>
              <p:nvPr/>
            </p:nvSpPr>
            <p:spPr bwMode="ltGray">
              <a:xfrm>
                <a:off x="1496616" y="2471380"/>
                <a:ext cx="6336704" cy="576064"/>
              </a:xfrm>
              <a:prstGeom prst="roundRect">
                <a:avLst>
                  <a:gd name="adj" fmla="val 11921"/>
                </a:avLst>
              </a:prstGeom>
              <a:solidFill>
                <a:srgbClr val="00B050"/>
              </a:solidFill>
              <a:ln w="25400">
                <a:solidFill>
                  <a:srgbClr val="FEFFFF"/>
                </a:solidFill>
                <a:round/>
                <a:headEnd/>
                <a:tailEnd/>
              </a:ln>
              <a:effectLst>
                <a:outerShdw dist="53882" dir="2700000" algn="ctr" rotWithShape="0">
                  <a:srgbClr val="000000">
                    <a:alpha val="50000"/>
                  </a:srgbClr>
                </a:outerShdw>
              </a:effectLst>
            </p:spPr>
            <p:txBody>
              <a:bodyPr wrap="none" anchor="ctr"/>
              <a:lstStyle/>
              <a:p>
                <a:pPr>
                  <a:defRPr/>
                </a:pPr>
                <a:endParaRPr lang="zh-CN" altLang="en-US"/>
              </a:p>
            </p:txBody>
          </p:sp>
          <p:pic>
            <p:nvPicPr>
              <p:cNvPr id="23" name="Picture 12" descr="Picture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2179" y="2519005"/>
                <a:ext cx="792162" cy="363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 name="TextBox 29"/>
            <p:cNvSpPr txBox="1">
              <a:spLocks noChangeArrowheads="1"/>
            </p:cNvSpPr>
            <p:nvPr/>
          </p:nvSpPr>
          <p:spPr bwMode="auto">
            <a:xfrm>
              <a:off x="1666853" y="4212559"/>
              <a:ext cx="564360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kumimoji="1" lang="en-US" altLang="zh-CN" sz="2200">
                  <a:solidFill>
                    <a:schemeClr val="bg1"/>
                  </a:solidFill>
                  <a:latin typeface="Times New Roman" pitchFamily="18" charset="0"/>
                  <a:cs typeface="Times New Roman" pitchFamily="18" charset="0"/>
                </a:rPr>
                <a:t>(4)</a:t>
              </a:r>
              <a:r>
                <a:rPr kumimoji="1" lang="zh-CN" altLang="en-US" sz="2200">
                  <a:solidFill>
                    <a:schemeClr val="bg1"/>
                  </a:solidFill>
                  <a:latin typeface="Times New Roman" pitchFamily="18" charset="0"/>
                  <a:cs typeface="Times New Roman" pitchFamily="18" charset="0"/>
                </a:rPr>
                <a:t>需求量稳定，并能预测</a:t>
              </a:r>
              <a:endParaRPr lang="zh-CN" altLang="en-US" sz="2200">
                <a:solidFill>
                  <a:schemeClr val="bg1"/>
                </a:solidFill>
                <a:latin typeface="Times New Roman" pitchFamily="18" charset="0"/>
                <a:cs typeface="Times New Roman" pitchFamily="18" charset="0"/>
              </a:endParaRPr>
            </a:p>
          </p:txBody>
        </p:sp>
      </p:grpSp>
      <p:grpSp>
        <p:nvGrpSpPr>
          <p:cNvPr id="24" name="组合 36"/>
          <p:cNvGrpSpPr>
            <a:grpSpLocks/>
          </p:cNvGrpSpPr>
          <p:nvPr/>
        </p:nvGrpSpPr>
        <p:grpSpPr bwMode="auto">
          <a:xfrm>
            <a:off x="726616" y="3278189"/>
            <a:ext cx="6992815" cy="504825"/>
            <a:chOff x="1639888" y="3609975"/>
            <a:chExt cx="5681584" cy="504825"/>
          </a:xfrm>
        </p:grpSpPr>
        <p:grpSp>
          <p:nvGrpSpPr>
            <p:cNvPr id="25" name="组合 140"/>
            <p:cNvGrpSpPr>
              <a:grpSpLocks/>
            </p:cNvGrpSpPr>
            <p:nvPr/>
          </p:nvGrpSpPr>
          <p:grpSpPr bwMode="auto">
            <a:xfrm>
              <a:off x="1639888" y="3609975"/>
              <a:ext cx="5681584" cy="504825"/>
              <a:chOff x="1496616" y="2471380"/>
              <a:chExt cx="6336704" cy="576064"/>
            </a:xfrm>
          </p:grpSpPr>
          <p:sp>
            <p:nvSpPr>
              <p:cNvPr id="27" name="AutoShape 11"/>
              <p:cNvSpPr>
                <a:spLocks noChangeArrowheads="1"/>
              </p:cNvSpPr>
              <p:nvPr/>
            </p:nvSpPr>
            <p:spPr bwMode="ltGray">
              <a:xfrm>
                <a:off x="1496616" y="2471380"/>
                <a:ext cx="6336704" cy="576064"/>
              </a:xfrm>
              <a:prstGeom prst="roundRect">
                <a:avLst>
                  <a:gd name="adj" fmla="val 11921"/>
                </a:avLst>
              </a:prstGeom>
              <a:solidFill>
                <a:srgbClr val="000099"/>
              </a:solidFill>
              <a:ln w="25400">
                <a:solidFill>
                  <a:srgbClr val="FEFFFF"/>
                </a:solidFill>
                <a:round/>
                <a:headEnd/>
                <a:tailEnd/>
              </a:ln>
              <a:effectLst>
                <a:outerShdw dist="53882" dir="2700000" algn="ctr" rotWithShape="0">
                  <a:srgbClr val="000000">
                    <a:alpha val="50000"/>
                  </a:srgbClr>
                </a:outerShdw>
              </a:effectLst>
            </p:spPr>
            <p:txBody>
              <a:bodyPr wrap="none" anchor="ctr"/>
              <a:lstStyle/>
              <a:p>
                <a:pPr>
                  <a:defRPr/>
                </a:pPr>
                <a:endParaRPr lang="zh-CN" altLang="en-US"/>
              </a:p>
            </p:txBody>
          </p:sp>
          <p:pic>
            <p:nvPicPr>
              <p:cNvPr id="28" name="Picture 12" descr="Picture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2179" y="2519005"/>
                <a:ext cx="792162" cy="363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6" name="TextBox 30"/>
            <p:cNvSpPr txBox="1">
              <a:spLocks noChangeArrowheads="1"/>
            </p:cNvSpPr>
            <p:nvPr/>
          </p:nvSpPr>
          <p:spPr bwMode="auto">
            <a:xfrm>
              <a:off x="1666853" y="3666222"/>
              <a:ext cx="564360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kumimoji="1" lang="en-US" altLang="zh-CN" sz="2200">
                  <a:solidFill>
                    <a:schemeClr val="bg1"/>
                  </a:solidFill>
                  <a:latin typeface="Times New Roman" pitchFamily="18" charset="0"/>
                  <a:cs typeface="Times New Roman" pitchFamily="18" charset="0"/>
                </a:rPr>
                <a:t>(3)</a:t>
              </a:r>
              <a:r>
                <a:rPr kumimoji="1" lang="zh-CN" altLang="en-US" sz="2200">
                  <a:solidFill>
                    <a:schemeClr val="bg1"/>
                  </a:solidFill>
                  <a:latin typeface="Times New Roman" pitchFamily="18" charset="0"/>
                  <a:cs typeface="Times New Roman" pitchFamily="18" charset="0"/>
                </a:rPr>
                <a:t>不允许缺货，即无缺货成本</a:t>
              </a:r>
              <a:endParaRPr lang="zh-CN" altLang="en-US" sz="2200">
                <a:solidFill>
                  <a:schemeClr val="bg1"/>
                </a:solidFill>
                <a:latin typeface="Times New Roman" pitchFamily="18" charset="0"/>
                <a:cs typeface="Times New Roman" pitchFamily="18" charset="0"/>
              </a:endParaRPr>
            </a:p>
          </p:txBody>
        </p:sp>
      </p:grpSp>
      <p:grpSp>
        <p:nvGrpSpPr>
          <p:cNvPr id="29" name="组合 38"/>
          <p:cNvGrpSpPr>
            <a:grpSpLocks/>
          </p:cNvGrpSpPr>
          <p:nvPr/>
        </p:nvGrpSpPr>
        <p:grpSpPr bwMode="auto">
          <a:xfrm>
            <a:off x="726616" y="4418013"/>
            <a:ext cx="6992815" cy="503238"/>
            <a:chOff x="1639888" y="4749800"/>
            <a:chExt cx="5681584" cy="503238"/>
          </a:xfrm>
        </p:grpSpPr>
        <p:grpSp>
          <p:nvGrpSpPr>
            <p:cNvPr id="30" name="组合 143"/>
            <p:cNvGrpSpPr>
              <a:grpSpLocks/>
            </p:cNvGrpSpPr>
            <p:nvPr/>
          </p:nvGrpSpPr>
          <p:grpSpPr bwMode="auto">
            <a:xfrm>
              <a:off x="1639888" y="4749800"/>
              <a:ext cx="5681584" cy="503238"/>
              <a:chOff x="1496616" y="2471380"/>
              <a:chExt cx="6336704" cy="576064"/>
            </a:xfrm>
          </p:grpSpPr>
          <p:sp>
            <p:nvSpPr>
              <p:cNvPr id="32" name="AutoShape 11"/>
              <p:cNvSpPr>
                <a:spLocks noChangeArrowheads="1"/>
              </p:cNvSpPr>
              <p:nvPr/>
            </p:nvSpPr>
            <p:spPr bwMode="ltGray">
              <a:xfrm>
                <a:off x="1496616" y="2471380"/>
                <a:ext cx="6336704" cy="576064"/>
              </a:xfrm>
              <a:prstGeom prst="roundRect">
                <a:avLst>
                  <a:gd name="adj" fmla="val 11921"/>
                </a:avLst>
              </a:prstGeom>
              <a:solidFill>
                <a:srgbClr val="0070C0"/>
              </a:solidFill>
              <a:ln w="25400">
                <a:solidFill>
                  <a:srgbClr val="FEFFFF"/>
                </a:solidFill>
                <a:round/>
                <a:headEnd/>
                <a:tailEnd/>
              </a:ln>
              <a:effectLst>
                <a:outerShdw dist="53882" dir="2700000" algn="ctr" rotWithShape="0">
                  <a:srgbClr val="000000">
                    <a:alpha val="50000"/>
                  </a:srgbClr>
                </a:outerShdw>
              </a:effectLst>
            </p:spPr>
            <p:txBody>
              <a:bodyPr wrap="none" anchor="ctr"/>
              <a:lstStyle/>
              <a:p>
                <a:pPr>
                  <a:defRPr/>
                </a:pPr>
                <a:endParaRPr lang="zh-CN" altLang="en-US"/>
              </a:p>
            </p:txBody>
          </p:sp>
          <p:pic>
            <p:nvPicPr>
              <p:cNvPr id="33" name="Picture 12" descr="Picture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2179" y="2519005"/>
                <a:ext cx="792162" cy="363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 name="TextBox 31"/>
            <p:cNvSpPr txBox="1">
              <a:spLocks noChangeArrowheads="1"/>
            </p:cNvSpPr>
            <p:nvPr/>
          </p:nvSpPr>
          <p:spPr bwMode="auto">
            <a:xfrm>
              <a:off x="1666853" y="4784063"/>
              <a:ext cx="564360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kumimoji="1" lang="en-US" altLang="zh-CN" sz="2200">
                  <a:solidFill>
                    <a:schemeClr val="bg1"/>
                  </a:solidFill>
                  <a:latin typeface="Times New Roman" pitchFamily="18" charset="0"/>
                  <a:cs typeface="Times New Roman" pitchFamily="18" charset="0"/>
                </a:rPr>
                <a:t>(5)</a:t>
              </a:r>
              <a:r>
                <a:rPr kumimoji="1" lang="zh-CN" altLang="en-US" sz="2200">
                  <a:solidFill>
                    <a:schemeClr val="bg1"/>
                  </a:solidFill>
                  <a:latin typeface="Times New Roman" pitchFamily="18" charset="0"/>
                  <a:cs typeface="Times New Roman" pitchFamily="18" charset="0"/>
                </a:rPr>
                <a:t>存货单价不变</a:t>
              </a:r>
              <a:endParaRPr lang="zh-CN" altLang="en-US" sz="2200">
                <a:solidFill>
                  <a:schemeClr val="bg1"/>
                </a:solidFill>
                <a:latin typeface="Times New Roman" pitchFamily="18" charset="0"/>
                <a:cs typeface="Times New Roman" pitchFamily="18" charset="0"/>
              </a:endParaRPr>
            </a:p>
          </p:txBody>
        </p:sp>
      </p:grpSp>
      <p:grpSp>
        <p:nvGrpSpPr>
          <p:cNvPr id="34" name="组合 40"/>
          <p:cNvGrpSpPr>
            <a:grpSpLocks/>
          </p:cNvGrpSpPr>
          <p:nvPr/>
        </p:nvGrpSpPr>
        <p:grpSpPr bwMode="auto">
          <a:xfrm>
            <a:off x="726616" y="5556252"/>
            <a:ext cx="6992815" cy="504825"/>
            <a:chOff x="1640632" y="5888030"/>
            <a:chExt cx="5681050" cy="504056"/>
          </a:xfrm>
        </p:grpSpPr>
        <p:grpSp>
          <p:nvGrpSpPr>
            <p:cNvPr id="35" name="组合 152"/>
            <p:cNvGrpSpPr/>
            <p:nvPr/>
          </p:nvGrpSpPr>
          <p:grpSpPr>
            <a:xfrm>
              <a:off x="1640632" y="5888030"/>
              <a:ext cx="5681050" cy="504056"/>
              <a:chOff x="1496616" y="2471380"/>
              <a:chExt cx="6336704" cy="576064"/>
            </a:xfrm>
            <a:solidFill>
              <a:schemeClr val="accent2">
                <a:lumMod val="50000"/>
              </a:schemeClr>
            </a:solidFill>
          </p:grpSpPr>
          <p:sp>
            <p:nvSpPr>
              <p:cNvPr id="37" name="AutoShape 11"/>
              <p:cNvSpPr>
                <a:spLocks noChangeArrowheads="1"/>
              </p:cNvSpPr>
              <p:nvPr/>
            </p:nvSpPr>
            <p:spPr bwMode="ltGray">
              <a:xfrm>
                <a:off x="1496616" y="2471380"/>
                <a:ext cx="6336704" cy="576064"/>
              </a:xfrm>
              <a:prstGeom prst="roundRect">
                <a:avLst>
                  <a:gd name="adj" fmla="val 11921"/>
                </a:avLst>
              </a:prstGeom>
              <a:grpFill/>
              <a:ln w="25400">
                <a:solidFill>
                  <a:srgbClr val="FEFFFF"/>
                </a:solidFill>
                <a:round/>
                <a:headEnd/>
                <a:tailEnd/>
              </a:ln>
              <a:effectLst>
                <a:outerShdw dist="53882" dir="2700000" algn="ctr" rotWithShape="0">
                  <a:srgbClr val="000000">
                    <a:alpha val="50000"/>
                  </a:srgbClr>
                </a:outerShdw>
              </a:effectLst>
            </p:spPr>
            <p:txBody>
              <a:bodyPr wrap="none" anchor="ctr"/>
              <a:lstStyle/>
              <a:p>
                <a:pPr>
                  <a:defRPr/>
                </a:pPr>
                <a:endParaRPr lang="zh-CN" altLang="en-US"/>
              </a:p>
            </p:txBody>
          </p:sp>
          <p:pic>
            <p:nvPicPr>
              <p:cNvPr id="38" name="Picture 12" descr="Picture4"/>
              <p:cNvPicPr>
                <a:picLocks noChangeAspect="1" noChangeArrowheads="1"/>
              </p:cNvPicPr>
              <p:nvPr/>
            </p:nvPicPr>
            <p:blipFill>
              <a:blip r:embed="rId2"/>
              <a:srcRect/>
              <a:stretch>
                <a:fillRect/>
              </a:stretch>
            </p:blipFill>
            <p:spPr bwMode="auto">
              <a:xfrm>
                <a:off x="1552179" y="2519005"/>
                <a:ext cx="792162" cy="363469"/>
              </a:xfrm>
              <a:prstGeom prst="rect">
                <a:avLst/>
              </a:prstGeom>
              <a:grpFill/>
            </p:spPr>
          </p:pic>
        </p:grpSp>
        <p:sp>
          <p:nvSpPr>
            <p:cNvPr id="36" name="TextBox 32"/>
            <p:cNvSpPr txBox="1">
              <a:spLocks noChangeArrowheads="1"/>
            </p:cNvSpPr>
            <p:nvPr/>
          </p:nvSpPr>
          <p:spPr bwMode="auto">
            <a:xfrm>
              <a:off x="1666853" y="5929330"/>
              <a:ext cx="564360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kumimoji="1" lang="en-US" altLang="zh-CN" sz="2200">
                  <a:solidFill>
                    <a:schemeClr val="bg1"/>
                  </a:solidFill>
                  <a:latin typeface="Times New Roman" pitchFamily="18" charset="0"/>
                  <a:cs typeface="Times New Roman" pitchFamily="18" charset="0"/>
                </a:rPr>
                <a:t>(7)</a:t>
              </a:r>
              <a:r>
                <a:rPr kumimoji="1" lang="zh-CN" altLang="en-US" sz="2200">
                  <a:solidFill>
                    <a:schemeClr val="bg1"/>
                  </a:solidFill>
                  <a:latin typeface="Times New Roman" pitchFamily="18" charset="0"/>
                  <a:cs typeface="Times New Roman" pitchFamily="18" charset="0"/>
                </a:rPr>
                <a:t>所需存货市场供应充足，可以随时买到</a:t>
              </a:r>
              <a:endParaRPr lang="zh-CN" altLang="en-US" sz="2200">
                <a:solidFill>
                  <a:schemeClr val="bg1"/>
                </a:solidFill>
                <a:latin typeface="Times New Roman" pitchFamily="18" charset="0"/>
                <a:cs typeface="Times New Roman" pitchFamily="18" charset="0"/>
              </a:endParaRPr>
            </a:p>
          </p:txBody>
        </p:sp>
      </p:grpSp>
      <p:grpSp>
        <p:nvGrpSpPr>
          <p:cNvPr id="39" name="组合 39"/>
          <p:cNvGrpSpPr>
            <a:grpSpLocks/>
          </p:cNvGrpSpPr>
          <p:nvPr/>
        </p:nvGrpSpPr>
        <p:grpSpPr bwMode="auto">
          <a:xfrm>
            <a:off x="726616" y="4986339"/>
            <a:ext cx="6992815" cy="504825"/>
            <a:chOff x="1640632" y="5318590"/>
            <a:chExt cx="5681050" cy="504056"/>
          </a:xfrm>
        </p:grpSpPr>
        <p:grpSp>
          <p:nvGrpSpPr>
            <p:cNvPr id="40" name="组合 149"/>
            <p:cNvGrpSpPr/>
            <p:nvPr/>
          </p:nvGrpSpPr>
          <p:grpSpPr>
            <a:xfrm>
              <a:off x="1640632" y="5318590"/>
              <a:ext cx="5681050" cy="504056"/>
              <a:chOff x="1496616" y="2471380"/>
              <a:chExt cx="6336704" cy="576064"/>
            </a:xfrm>
            <a:solidFill>
              <a:srgbClr val="6600FF"/>
            </a:solidFill>
          </p:grpSpPr>
          <p:sp>
            <p:nvSpPr>
              <p:cNvPr id="42" name="AutoShape 11"/>
              <p:cNvSpPr>
                <a:spLocks noChangeArrowheads="1"/>
              </p:cNvSpPr>
              <p:nvPr/>
            </p:nvSpPr>
            <p:spPr bwMode="ltGray">
              <a:xfrm>
                <a:off x="1496616" y="2471380"/>
                <a:ext cx="6336704" cy="576064"/>
              </a:xfrm>
              <a:prstGeom prst="roundRect">
                <a:avLst>
                  <a:gd name="adj" fmla="val 11921"/>
                </a:avLst>
              </a:prstGeom>
              <a:grpFill/>
              <a:ln w="25400">
                <a:solidFill>
                  <a:srgbClr val="FEFFFF"/>
                </a:solidFill>
                <a:round/>
                <a:headEnd/>
                <a:tailEnd/>
              </a:ln>
              <a:effectLst>
                <a:outerShdw dist="53882" dir="2700000" algn="ctr" rotWithShape="0">
                  <a:srgbClr val="000000">
                    <a:alpha val="50000"/>
                  </a:srgbClr>
                </a:outerShdw>
              </a:effectLst>
            </p:spPr>
            <p:txBody>
              <a:bodyPr wrap="none" anchor="ctr"/>
              <a:lstStyle/>
              <a:p>
                <a:pPr>
                  <a:defRPr/>
                </a:pPr>
                <a:endParaRPr lang="zh-CN" altLang="en-US"/>
              </a:p>
            </p:txBody>
          </p:sp>
          <p:pic>
            <p:nvPicPr>
              <p:cNvPr id="43" name="Picture 12" descr="Picture4"/>
              <p:cNvPicPr>
                <a:picLocks noChangeAspect="1" noChangeArrowheads="1"/>
              </p:cNvPicPr>
              <p:nvPr/>
            </p:nvPicPr>
            <p:blipFill>
              <a:blip r:embed="rId2"/>
              <a:srcRect/>
              <a:stretch>
                <a:fillRect/>
              </a:stretch>
            </p:blipFill>
            <p:spPr bwMode="auto">
              <a:xfrm>
                <a:off x="1552179" y="2519005"/>
                <a:ext cx="792162" cy="363469"/>
              </a:xfrm>
              <a:prstGeom prst="rect">
                <a:avLst/>
              </a:prstGeom>
              <a:grpFill/>
            </p:spPr>
          </p:pic>
        </p:grpSp>
        <p:sp>
          <p:nvSpPr>
            <p:cNvPr id="41" name="TextBox 33"/>
            <p:cNvSpPr txBox="1">
              <a:spLocks noChangeArrowheads="1"/>
            </p:cNvSpPr>
            <p:nvPr/>
          </p:nvSpPr>
          <p:spPr bwMode="auto">
            <a:xfrm>
              <a:off x="1666853" y="5349437"/>
              <a:ext cx="564360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1"/>
                  </a:solidFill>
                  <a:latin typeface="Arial" charset="0"/>
                  <a:ea typeface="楷体_GB2312" pitchFamily="49" charset="-122"/>
                </a:defRPr>
              </a:lvl1pPr>
              <a:lvl2pPr marL="742950" indent="-285750" eaLnBrk="0" hangingPunct="0">
                <a:defRPr sz="3000">
                  <a:solidFill>
                    <a:schemeClr val="tx1"/>
                  </a:solidFill>
                  <a:latin typeface="Arial" charset="0"/>
                  <a:ea typeface="楷体_GB2312" pitchFamily="49" charset="-122"/>
                </a:defRPr>
              </a:lvl2pPr>
              <a:lvl3pPr marL="1143000" indent="-228600" eaLnBrk="0" hangingPunct="0">
                <a:defRPr sz="3000">
                  <a:solidFill>
                    <a:schemeClr val="tx1"/>
                  </a:solidFill>
                  <a:latin typeface="Arial" charset="0"/>
                  <a:ea typeface="楷体_GB2312" pitchFamily="49" charset="-122"/>
                </a:defRPr>
              </a:lvl3pPr>
              <a:lvl4pPr marL="1600200" indent="-228600" eaLnBrk="0" hangingPunct="0">
                <a:defRPr sz="3000">
                  <a:solidFill>
                    <a:schemeClr val="tx1"/>
                  </a:solidFill>
                  <a:latin typeface="Arial" charset="0"/>
                  <a:ea typeface="楷体_GB2312" pitchFamily="49" charset="-122"/>
                </a:defRPr>
              </a:lvl4pPr>
              <a:lvl5pPr marL="2057400" indent="-228600" eaLnBrk="0" hangingPunct="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eaLnBrk="1" hangingPunct="1"/>
              <a:r>
                <a:rPr kumimoji="1" lang="en-US" altLang="zh-CN" sz="2200">
                  <a:solidFill>
                    <a:schemeClr val="bg1"/>
                  </a:solidFill>
                  <a:latin typeface="Times New Roman" pitchFamily="18" charset="0"/>
                  <a:cs typeface="Times New Roman" pitchFamily="18" charset="0"/>
                </a:rPr>
                <a:t>(6)</a:t>
              </a:r>
              <a:r>
                <a:rPr kumimoji="1" lang="zh-CN" altLang="en-US" sz="2200">
                  <a:solidFill>
                    <a:schemeClr val="bg1"/>
                  </a:solidFill>
                  <a:latin typeface="Times New Roman" pitchFamily="18" charset="0"/>
                  <a:cs typeface="Times New Roman" pitchFamily="18" charset="0"/>
                </a:rPr>
                <a:t>企业现金充足，不会因现金短缺而影响进</a:t>
              </a:r>
              <a:endParaRPr lang="zh-CN" altLang="en-US" sz="2200">
                <a:solidFill>
                  <a:schemeClr val="bg1"/>
                </a:solidFill>
                <a:latin typeface="Times New Roman" pitchFamily="18" charset="0"/>
                <a:cs typeface="Times New Roman" pitchFamily="18" charset="0"/>
              </a:endParaRPr>
            </a:p>
          </p:txBody>
        </p:sp>
      </p:grpSp>
      <p:pic>
        <p:nvPicPr>
          <p:cNvPr id="44" name="Picture 26" descr="C:\Users\Administrator\Desktop\2531170_075820417938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6201" y="3181183"/>
            <a:ext cx="3649008" cy="273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5" name="组合 44"/>
          <p:cNvGrpSpPr>
            <a:grpSpLocks/>
          </p:cNvGrpSpPr>
          <p:nvPr/>
        </p:nvGrpSpPr>
        <p:grpSpPr bwMode="auto">
          <a:xfrm>
            <a:off x="703563" y="836712"/>
            <a:ext cx="3448222" cy="822325"/>
            <a:chOff x="11113" y="950913"/>
            <a:chExt cx="5445943" cy="822325"/>
          </a:xfrm>
        </p:grpSpPr>
        <p:pic>
          <p:nvPicPr>
            <p:cNvPr id="46" name="TextBox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Text Box 4"/>
            <p:cNvSpPr txBox="1">
              <a:spLocks noChangeArrowheads="1"/>
            </p:cNvSpPr>
            <p:nvPr/>
          </p:nvSpPr>
          <p:spPr bwMode="auto">
            <a:xfrm>
              <a:off x="240207" y="1124752"/>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en-US" altLang="zh-CN" sz="2600" dirty="0">
                  <a:solidFill>
                    <a:srgbClr val="000000"/>
                  </a:solidFill>
                  <a:latin typeface="+mn-ea"/>
                  <a:ea typeface="+mn-ea"/>
                </a:rPr>
                <a:t>1.</a:t>
              </a:r>
              <a:r>
                <a:rPr lang="zh-CN" altLang="en-US" sz="2600" dirty="0">
                  <a:solidFill>
                    <a:srgbClr val="000000"/>
                  </a:solidFill>
                  <a:latin typeface="+mn-ea"/>
                  <a:ea typeface="+mn-ea"/>
                </a:rPr>
                <a:t>确定经济批量</a:t>
              </a:r>
            </a:p>
          </p:txBody>
        </p:sp>
      </p:grpSp>
    </p:spTree>
    <p:extLst>
      <p:ext uri="{BB962C8B-B14F-4D97-AF65-F5344CB8AC3E}">
        <p14:creationId xmlns:p14="http://schemas.microsoft.com/office/powerpoint/2010/main" val="3357525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4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6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8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100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0-#ppt_w/2"/>
                                          </p:val>
                                        </p:tav>
                                        <p:tav tm="100000">
                                          <p:val>
                                            <p:strVal val="#ppt_x"/>
                                          </p:val>
                                        </p:tav>
                                      </p:tavLst>
                                    </p:anim>
                                    <p:anim calcmode="lin" valueType="num">
                                      <p:cBhvr additive="base">
                                        <p:cTn id="28" dur="5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120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0-#ppt_w/2"/>
                                          </p:val>
                                        </p:tav>
                                        <p:tav tm="100000">
                                          <p:val>
                                            <p:strVal val="#ppt_x"/>
                                          </p:val>
                                        </p:tav>
                                      </p:tavLst>
                                    </p:anim>
                                    <p:anim calcmode="lin" valueType="num">
                                      <p:cBhvr additive="base">
                                        <p:cTn id="32" dur="500" fill="hold"/>
                                        <p:tgtEl>
                                          <p:spTgt spid="34"/>
                                        </p:tgtEl>
                                        <p:attrNameLst>
                                          <p:attrName>ppt_y</p:attrName>
                                        </p:attrNameLst>
                                      </p:cBhvr>
                                      <p:tavLst>
                                        <p:tav tm="0">
                                          <p:val>
                                            <p:strVal val="#ppt_y"/>
                                          </p:val>
                                        </p:tav>
                                        <p:tav tm="100000">
                                          <p:val>
                                            <p:strVal val="#ppt_y"/>
                                          </p:val>
                                        </p:tav>
                                      </p:tavLst>
                                    </p:anim>
                                  </p:childTnLst>
                                </p:cTn>
                              </p:par>
                            </p:childTnLst>
                          </p:cTn>
                        </p:par>
                        <p:par>
                          <p:cTn id="33" fill="hold">
                            <p:stCondLst>
                              <p:cond delay="1700"/>
                            </p:stCondLst>
                            <p:childTnLst>
                              <p:par>
                                <p:cTn id="34" presetID="2" presetClass="entr" presetSubtype="3" fill="hold" nodeType="after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500" fill="hold"/>
                                        <p:tgtEl>
                                          <p:spTgt spid="44"/>
                                        </p:tgtEl>
                                        <p:attrNameLst>
                                          <p:attrName>ppt_x</p:attrName>
                                        </p:attrNameLst>
                                      </p:cBhvr>
                                      <p:tavLst>
                                        <p:tav tm="0">
                                          <p:val>
                                            <p:strVal val="1+#ppt_w/2"/>
                                          </p:val>
                                        </p:tav>
                                        <p:tav tm="100000">
                                          <p:val>
                                            <p:strVal val="#ppt_x"/>
                                          </p:val>
                                        </p:tav>
                                      </p:tavLst>
                                    </p:anim>
                                    <p:anim calcmode="lin" valueType="num">
                                      <p:cBhvr additive="base">
                                        <p:cTn id="37"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191344" y="44624"/>
            <a:ext cx="5135514" cy="619044"/>
            <a:chOff x="1271464" y="2386619"/>
            <a:chExt cx="4392488" cy="619044"/>
          </a:xfrm>
        </p:grpSpPr>
        <p:sp>
          <p:nvSpPr>
            <p:cNvPr id="7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79" name="TextBox 78"/>
            <p:cNvSpPr txBox="1"/>
            <p:nvPr/>
          </p:nvSpPr>
          <p:spPr>
            <a:xfrm>
              <a:off x="1271464" y="2386619"/>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步骤一设计最佳订货批量</a:t>
              </a:r>
            </a:p>
          </p:txBody>
        </p:sp>
      </p:grpSp>
      <p:pic>
        <p:nvPicPr>
          <p:cNvPr id="57" name="Picture 4" descr="sspictmp0069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3591" y="1916832"/>
            <a:ext cx="6914765"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8" name="Object 2"/>
          <p:cNvGraphicFramePr>
            <a:graphicFrameLocks noChangeAspect="1"/>
          </p:cNvGraphicFramePr>
          <p:nvPr>
            <p:extLst>
              <p:ext uri="{D42A27DB-BD31-4B8C-83A1-F6EECF244321}">
                <p14:modId xmlns:p14="http://schemas.microsoft.com/office/powerpoint/2010/main" val="2400503142"/>
              </p:ext>
            </p:extLst>
          </p:nvPr>
        </p:nvGraphicFramePr>
        <p:xfrm>
          <a:off x="7678615" y="5175419"/>
          <a:ext cx="1828800" cy="882650"/>
        </p:xfrm>
        <a:graphic>
          <a:graphicData uri="http://schemas.openxmlformats.org/presentationml/2006/ole">
            <mc:AlternateContent xmlns:mc="http://schemas.openxmlformats.org/markup-compatibility/2006">
              <mc:Choice xmlns:v="urn:schemas-microsoft-com:vml" Requires="v">
                <p:oleObj spid="_x0000_s6156" r:id="rId4" imgW="812447" imgH="482391" progId="Equation.DSMT4">
                  <p:embed/>
                </p:oleObj>
              </mc:Choice>
              <mc:Fallback>
                <p:oleObj r:id="rId4" imgW="812447" imgH="482391"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78615" y="5175419"/>
                        <a:ext cx="1828800"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9" name="Object 3"/>
          <p:cNvGraphicFramePr>
            <a:graphicFrameLocks noChangeAspect="1"/>
          </p:cNvGraphicFramePr>
          <p:nvPr>
            <p:extLst>
              <p:ext uri="{D42A27DB-BD31-4B8C-83A1-F6EECF244321}">
                <p14:modId xmlns:p14="http://schemas.microsoft.com/office/powerpoint/2010/main" val="704006806"/>
              </p:ext>
            </p:extLst>
          </p:nvPr>
        </p:nvGraphicFramePr>
        <p:xfrm>
          <a:off x="2535238" y="5306359"/>
          <a:ext cx="2462212" cy="666750"/>
        </p:xfrm>
        <a:graphic>
          <a:graphicData uri="http://schemas.openxmlformats.org/presentationml/2006/ole">
            <mc:AlternateContent xmlns:mc="http://schemas.openxmlformats.org/markup-compatibility/2006">
              <mc:Choice xmlns:v="urn:schemas-microsoft-com:vml" Requires="v">
                <p:oleObj spid="_x0000_s6157" name="公式" r:id="rId6" imgW="1066680" imgH="355320" progId="Equation.3">
                  <p:embed/>
                </p:oleObj>
              </mc:Choice>
              <mc:Fallback>
                <p:oleObj name="公式" r:id="rId6" imgW="1066680" imgH="355320" progId="Equation.3">
                  <p:embed/>
                  <p:pic>
                    <p:nvPicPr>
                      <p:cNvPr id="0" name=""/>
                      <p:cNvPicPr>
                        <a:picLocks noChangeAspect="1" noChangeArrowheads="1"/>
                      </p:cNvPicPr>
                      <p:nvPr/>
                    </p:nvPicPr>
                    <p:blipFill>
                      <a:blip r:embed="rId7"/>
                      <a:srcRect/>
                      <a:stretch>
                        <a:fillRect/>
                      </a:stretch>
                    </p:blipFill>
                    <p:spPr bwMode="auto">
                      <a:xfrm>
                        <a:off x="2535238" y="5306359"/>
                        <a:ext cx="2462212" cy="666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0" name="右箭头 59"/>
          <p:cNvSpPr/>
          <p:nvPr/>
        </p:nvSpPr>
        <p:spPr>
          <a:xfrm>
            <a:off x="5568458" y="5318309"/>
            <a:ext cx="1670550" cy="571504"/>
          </a:xfrm>
          <a:prstGeom prst="rightArrow">
            <a:avLst/>
          </a:prstGeom>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61" name="组合 60"/>
          <p:cNvGrpSpPr>
            <a:grpSpLocks/>
          </p:cNvGrpSpPr>
          <p:nvPr/>
        </p:nvGrpSpPr>
        <p:grpSpPr bwMode="auto">
          <a:xfrm>
            <a:off x="703563" y="836712"/>
            <a:ext cx="3448222" cy="822325"/>
            <a:chOff x="11113" y="950913"/>
            <a:chExt cx="5445943" cy="822325"/>
          </a:xfrm>
        </p:grpSpPr>
        <p:pic>
          <p:nvPicPr>
            <p:cNvPr id="62" name="TextBox 17"/>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Text Box 4"/>
            <p:cNvSpPr txBox="1">
              <a:spLocks noChangeArrowheads="1"/>
            </p:cNvSpPr>
            <p:nvPr/>
          </p:nvSpPr>
          <p:spPr bwMode="auto">
            <a:xfrm>
              <a:off x="240207" y="1124752"/>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en-US" altLang="zh-CN" sz="2600" dirty="0">
                  <a:solidFill>
                    <a:srgbClr val="000000"/>
                  </a:solidFill>
                  <a:latin typeface="+mn-ea"/>
                  <a:ea typeface="+mn-ea"/>
                </a:rPr>
                <a:t>1.</a:t>
              </a:r>
              <a:r>
                <a:rPr lang="zh-CN" altLang="en-US" sz="2600" dirty="0">
                  <a:solidFill>
                    <a:srgbClr val="000000"/>
                  </a:solidFill>
                  <a:latin typeface="+mn-ea"/>
                  <a:ea typeface="+mn-ea"/>
                </a:rPr>
                <a:t>确定经济批量</a:t>
              </a:r>
            </a:p>
          </p:txBody>
        </p:sp>
      </p:grpSp>
    </p:spTree>
    <p:extLst>
      <p:ext uri="{BB962C8B-B14F-4D97-AF65-F5344CB8AC3E}">
        <p14:creationId xmlns:p14="http://schemas.microsoft.com/office/powerpoint/2010/main" val="923905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ChangeArrowheads="1"/>
          </p:cNvSpPr>
          <p:nvPr/>
        </p:nvSpPr>
        <p:spPr bwMode="auto">
          <a:xfrm>
            <a:off x="0" y="-184666"/>
            <a:ext cx="184731" cy="36933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zh-CN" altLang="en-US"/>
          </a:p>
        </p:txBody>
      </p:sp>
      <p:sp>
        <p:nvSpPr>
          <p:cNvPr id="18" name="TextBox 17"/>
          <p:cNvSpPr txBox="1"/>
          <p:nvPr/>
        </p:nvSpPr>
        <p:spPr bwMode="auto">
          <a:xfrm>
            <a:off x="695400" y="1988840"/>
            <a:ext cx="10729192" cy="2308324"/>
          </a:xfrm>
          <a:prstGeom prst="rect">
            <a:avLst/>
          </a:prstGeom>
          <a:solidFill>
            <a:schemeClr val="bg1">
              <a:lumMod val="85000"/>
            </a:schemeClr>
          </a:solidFill>
          <a:ln w="38100">
            <a:solidFill>
              <a:schemeClr val="bg1">
                <a:lumMod val="50000"/>
              </a:schemeClr>
            </a:solidFill>
          </a:ln>
          <a:scene3d>
            <a:camera prst="orthographicFront"/>
            <a:lightRig rig="threePt" dir="t"/>
          </a:scene3d>
          <a:sp3d>
            <a:bevelT/>
          </a:sp3d>
        </p:spPr>
        <p:txBody>
          <a:bodyPr wrap="square">
            <a:spAutoFit/>
          </a:bodyPr>
          <a:lstStyle/>
          <a:p>
            <a:pPr>
              <a:lnSpc>
                <a:spcPct val="150000"/>
              </a:lnSpc>
              <a:defRPr/>
            </a:pPr>
            <a:r>
              <a:rPr lang="zh-CN" altLang="en-US" sz="2200" dirty="0"/>
              <a:t>　　</a:t>
            </a:r>
            <a:r>
              <a:rPr lang="zh-CN" altLang="en-US" sz="2400" dirty="0">
                <a:latin typeface="黑体" pitchFamily="2" charset="-122"/>
                <a:ea typeface="黑体" pitchFamily="2" charset="-122"/>
              </a:rPr>
              <a:t>胜利公司全年耗用甲材料</a:t>
            </a:r>
            <a:r>
              <a:rPr lang="en-US" altLang="zh-CN" sz="2400" dirty="0">
                <a:latin typeface="黑体" pitchFamily="2" charset="-122"/>
                <a:ea typeface="黑体" pitchFamily="2" charset="-122"/>
              </a:rPr>
              <a:t>1 800</a:t>
            </a:r>
            <a:r>
              <a:rPr lang="zh-CN" altLang="en-US" sz="2400" dirty="0">
                <a:latin typeface="黑体" pitchFamily="2" charset="-122"/>
                <a:ea typeface="黑体" pitchFamily="2" charset="-122"/>
              </a:rPr>
              <a:t>千克，该材料外购单位成本为</a:t>
            </a:r>
            <a:r>
              <a:rPr lang="en-US" altLang="zh-CN" sz="2400" dirty="0">
                <a:latin typeface="黑体" pitchFamily="2" charset="-122"/>
                <a:ea typeface="黑体" pitchFamily="2" charset="-122"/>
              </a:rPr>
              <a:t>15</a:t>
            </a:r>
            <a:r>
              <a:rPr lang="zh-CN" altLang="en-US" sz="2400" dirty="0">
                <a:latin typeface="黑体" pitchFamily="2" charset="-122"/>
                <a:ea typeface="黑体" pitchFamily="2" charset="-122"/>
              </a:rPr>
              <a:t>元，全年固定的订货成本和储存成本是</a:t>
            </a:r>
            <a:r>
              <a:rPr lang="en-US" altLang="zh-CN" sz="2400" dirty="0">
                <a:latin typeface="黑体" pitchFamily="2" charset="-122"/>
                <a:ea typeface="黑体" pitchFamily="2" charset="-122"/>
              </a:rPr>
              <a:t>500</a:t>
            </a:r>
            <a:r>
              <a:rPr lang="zh-CN" altLang="en-US" sz="2400" dirty="0">
                <a:latin typeface="黑体" pitchFamily="2" charset="-122"/>
                <a:ea typeface="黑体" pitchFamily="2" charset="-122"/>
              </a:rPr>
              <a:t>元。每次订货成本是</a:t>
            </a:r>
            <a:r>
              <a:rPr lang="en-US" altLang="zh-CN" sz="2400" dirty="0">
                <a:latin typeface="黑体" pitchFamily="2" charset="-122"/>
                <a:ea typeface="黑体" pitchFamily="2" charset="-122"/>
              </a:rPr>
              <a:t>400</a:t>
            </a:r>
            <a:r>
              <a:rPr lang="zh-CN" altLang="en-US" sz="2400" dirty="0">
                <a:latin typeface="黑体" pitchFamily="2" charset="-122"/>
                <a:ea typeface="黑体" pitchFamily="2" charset="-122"/>
              </a:rPr>
              <a:t>元，储存成本平均每千克每年</a:t>
            </a:r>
            <a:r>
              <a:rPr lang="en-US" altLang="zh-CN" sz="2400" dirty="0">
                <a:latin typeface="黑体" pitchFamily="2" charset="-122"/>
                <a:ea typeface="黑体" pitchFamily="2" charset="-122"/>
              </a:rPr>
              <a:t>4</a:t>
            </a:r>
            <a:r>
              <a:rPr lang="zh-CN" altLang="en-US" sz="2400" dirty="0">
                <a:latin typeface="黑体" pitchFamily="2" charset="-122"/>
                <a:ea typeface="黑体" pitchFamily="2" charset="-122"/>
              </a:rPr>
              <a:t>元。</a:t>
            </a:r>
            <a:endParaRPr lang="en-US" altLang="zh-CN" sz="2400" dirty="0">
              <a:latin typeface="黑体" pitchFamily="2" charset="-122"/>
              <a:ea typeface="黑体" pitchFamily="2" charset="-122"/>
            </a:endParaRPr>
          </a:p>
          <a:p>
            <a:pPr>
              <a:lnSpc>
                <a:spcPct val="150000"/>
              </a:lnSpc>
              <a:defRPr/>
            </a:pPr>
            <a:r>
              <a:rPr lang="zh-CN" altLang="en-US" sz="2400" dirty="0">
                <a:latin typeface="黑体" pitchFamily="2" charset="-122"/>
                <a:ea typeface="黑体" pitchFamily="2" charset="-122"/>
              </a:rPr>
              <a:t>要求</a:t>
            </a:r>
            <a:r>
              <a:rPr lang="en-US" altLang="zh-CN" sz="2400" dirty="0">
                <a:latin typeface="黑体" pitchFamily="2" charset="-122"/>
                <a:ea typeface="黑体" pitchFamily="2" charset="-122"/>
              </a:rPr>
              <a:t>:</a:t>
            </a:r>
            <a:r>
              <a:rPr lang="zh-CN" altLang="en-US" sz="2400" dirty="0">
                <a:latin typeface="黑体" pitchFamily="2" charset="-122"/>
                <a:ea typeface="黑体" pitchFamily="2" charset="-122"/>
              </a:rPr>
              <a:t>请计算每次订货的最佳批量。</a:t>
            </a:r>
            <a:endParaRPr lang="zh-CN" sz="2400" dirty="0">
              <a:latin typeface="黑体" pitchFamily="2" charset="-122"/>
              <a:ea typeface="黑体" pitchFamily="2" charset="-122"/>
            </a:endParaRPr>
          </a:p>
        </p:txBody>
      </p:sp>
      <p:grpSp>
        <p:nvGrpSpPr>
          <p:cNvPr id="13" name="组合 12"/>
          <p:cNvGrpSpPr/>
          <p:nvPr/>
        </p:nvGrpSpPr>
        <p:grpSpPr>
          <a:xfrm>
            <a:off x="191344" y="44624"/>
            <a:ext cx="5135514" cy="619044"/>
            <a:chOff x="1271464" y="2386619"/>
            <a:chExt cx="4392488" cy="619044"/>
          </a:xfrm>
        </p:grpSpPr>
        <p:sp>
          <p:nvSpPr>
            <p:cNvPr id="1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14"/>
            <p:cNvSpPr txBox="1"/>
            <p:nvPr/>
          </p:nvSpPr>
          <p:spPr>
            <a:xfrm>
              <a:off x="1271464" y="2386619"/>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步骤一设计最佳订货批量</a:t>
              </a:r>
            </a:p>
          </p:txBody>
        </p:sp>
      </p:grpSp>
      <p:grpSp>
        <p:nvGrpSpPr>
          <p:cNvPr id="24" name="组合 23"/>
          <p:cNvGrpSpPr>
            <a:grpSpLocks/>
          </p:cNvGrpSpPr>
          <p:nvPr/>
        </p:nvGrpSpPr>
        <p:grpSpPr bwMode="auto">
          <a:xfrm>
            <a:off x="703563" y="836712"/>
            <a:ext cx="3448222" cy="822325"/>
            <a:chOff x="11113" y="950913"/>
            <a:chExt cx="5445943" cy="822325"/>
          </a:xfrm>
        </p:grpSpPr>
        <p:pic>
          <p:nvPicPr>
            <p:cNvPr id="25"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 Box 4"/>
            <p:cNvSpPr txBox="1">
              <a:spLocks noChangeArrowheads="1"/>
            </p:cNvSpPr>
            <p:nvPr/>
          </p:nvSpPr>
          <p:spPr bwMode="auto">
            <a:xfrm>
              <a:off x="240207" y="1124752"/>
              <a:ext cx="500082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en-US" altLang="zh-CN" sz="2600" dirty="0">
                  <a:solidFill>
                    <a:srgbClr val="000000"/>
                  </a:solidFill>
                  <a:latin typeface="+mn-ea"/>
                  <a:ea typeface="+mn-ea"/>
                </a:rPr>
                <a:t>1.</a:t>
              </a:r>
              <a:r>
                <a:rPr lang="zh-CN" altLang="en-US" sz="2600" dirty="0">
                  <a:solidFill>
                    <a:srgbClr val="000000"/>
                  </a:solidFill>
                  <a:latin typeface="+mn-ea"/>
                  <a:ea typeface="+mn-ea"/>
                </a:rPr>
                <a:t>确定经济批量</a:t>
              </a:r>
            </a:p>
          </p:txBody>
        </p:sp>
      </p:grpSp>
    </p:spTree>
    <p:extLst>
      <p:ext uri="{BB962C8B-B14F-4D97-AF65-F5344CB8AC3E}">
        <p14:creationId xmlns:p14="http://schemas.microsoft.com/office/powerpoint/2010/main" val="160759822"/>
      </p:ext>
    </p:extLst>
  </p:cSld>
  <p:clrMapOvr>
    <a:masterClrMapping/>
  </p:clrMapOvr>
</p:sld>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2911</TotalTime>
  <Words>1269</Words>
  <Application>Microsoft Office PowerPoint</Application>
  <PresentationFormat>宽屏</PresentationFormat>
  <Paragraphs>110</Paragraphs>
  <Slides>15</Slides>
  <Notes>0</Notes>
  <HiddenSlides>0</HiddenSlides>
  <MMClips>0</MMClips>
  <ScaleCrop>false</ScaleCrop>
  <HeadingPairs>
    <vt:vector size="8" baseType="variant">
      <vt:variant>
        <vt:lpstr>已用的字体</vt:lpstr>
      </vt:variant>
      <vt:variant>
        <vt:i4>14</vt:i4>
      </vt:variant>
      <vt:variant>
        <vt:lpstr>主题</vt:lpstr>
      </vt:variant>
      <vt:variant>
        <vt:i4>6</vt:i4>
      </vt:variant>
      <vt:variant>
        <vt:lpstr>嵌入 OLE 服务器</vt:lpstr>
      </vt:variant>
      <vt:variant>
        <vt:i4>2</vt:i4>
      </vt:variant>
      <vt:variant>
        <vt:lpstr>幻灯片标题</vt:lpstr>
      </vt:variant>
      <vt:variant>
        <vt:i4>15</vt:i4>
      </vt:variant>
    </vt:vector>
  </HeadingPairs>
  <TitlesOfParts>
    <vt:vector size="37" baseType="lpstr">
      <vt:lpstr>黑体</vt:lpstr>
      <vt:lpstr>华文隶书</vt:lpstr>
      <vt:lpstr>华文新魏</vt:lpstr>
      <vt:lpstr>华文行楷</vt:lpstr>
      <vt:lpstr>宋体</vt:lpstr>
      <vt:lpstr>微软雅黑</vt:lpstr>
      <vt:lpstr>Arial</vt:lpstr>
      <vt:lpstr>Calibri</vt:lpstr>
      <vt:lpstr>Cambria Math</vt:lpstr>
      <vt:lpstr>Franklin Gothic Book</vt:lpstr>
      <vt:lpstr>Franklin Gothic Medium</vt:lpstr>
      <vt:lpstr>Times New Roman</vt:lpstr>
      <vt:lpstr>Verdana</vt:lpstr>
      <vt:lpstr>Wingdings</vt:lpstr>
      <vt:lpstr>2_自定义设计方案</vt:lpstr>
      <vt:lpstr>自定义设计方案</vt:lpstr>
      <vt:lpstr>1_自定义设计方案</vt:lpstr>
      <vt:lpstr>cdb2004c003l</vt:lpstr>
      <vt:lpstr>2_同意提议</vt:lpstr>
      <vt:lpstr>3_同意提议</vt:lpstr>
      <vt:lpstr>Equation.DSMT4</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948</cp:revision>
  <dcterms:created xsi:type="dcterms:W3CDTF">2012-09-24T07:17:00Z</dcterms:created>
  <dcterms:modified xsi:type="dcterms:W3CDTF">2022-04-03T00:29:02Z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